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6"/>
  </p:notesMasterIdLst>
  <p:sldIdLst>
    <p:sldId id="256" r:id="rId2"/>
    <p:sldId id="417" r:id="rId3"/>
    <p:sldId id="277" r:id="rId4"/>
    <p:sldId id="282" r:id="rId5"/>
    <p:sldId id="422" r:id="rId6"/>
    <p:sldId id="421" r:id="rId7"/>
    <p:sldId id="428" r:id="rId8"/>
    <p:sldId id="429" r:id="rId9"/>
    <p:sldId id="424" r:id="rId10"/>
    <p:sldId id="420" r:id="rId11"/>
    <p:sldId id="425" r:id="rId12"/>
    <p:sldId id="452" r:id="rId13"/>
    <p:sldId id="423" r:id="rId14"/>
    <p:sldId id="451" r:id="rId15"/>
    <p:sldId id="453" r:id="rId16"/>
    <p:sldId id="450" r:id="rId17"/>
    <p:sldId id="419" r:id="rId18"/>
    <p:sldId id="448" r:id="rId19"/>
    <p:sldId id="454" r:id="rId20"/>
    <p:sldId id="456" r:id="rId21"/>
    <p:sldId id="449" r:id="rId22"/>
    <p:sldId id="457" r:id="rId23"/>
    <p:sldId id="455" r:id="rId24"/>
    <p:sldId id="458" r:id="rId25"/>
    <p:sldId id="459" r:id="rId26"/>
    <p:sldId id="446" r:id="rId27"/>
    <p:sldId id="447" r:id="rId28"/>
    <p:sldId id="396" r:id="rId29"/>
    <p:sldId id="287" r:id="rId30"/>
    <p:sldId id="384" r:id="rId31"/>
    <p:sldId id="394" r:id="rId32"/>
    <p:sldId id="400" r:id="rId33"/>
    <p:sldId id="401" r:id="rId34"/>
    <p:sldId id="402" r:id="rId35"/>
    <p:sldId id="395" r:id="rId36"/>
    <p:sldId id="406" r:id="rId37"/>
    <p:sldId id="427" r:id="rId38"/>
    <p:sldId id="408" r:id="rId39"/>
    <p:sldId id="460" r:id="rId40"/>
    <p:sldId id="462" r:id="rId41"/>
    <p:sldId id="461" r:id="rId42"/>
    <p:sldId id="410" r:id="rId43"/>
    <p:sldId id="463" r:id="rId44"/>
    <p:sldId id="387"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66"/>
    <a:srgbClr val="37495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4A57F-BF3D-47B9-8555-2DAD4CAD9A56}" v="44" dt="2019-08-23T19:10:53.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32" autoAdjust="0"/>
  </p:normalViewPr>
  <p:slideViewPr>
    <p:cSldViewPr snapToGrid="0">
      <p:cViewPr varScale="1">
        <p:scale>
          <a:sx n="56" d="100"/>
          <a:sy n="56" d="100"/>
        </p:scale>
        <p:origin x="403" y="53"/>
      </p:cViewPr>
      <p:guideLst/>
    </p:cSldViewPr>
  </p:slideViewPr>
  <p:outlineViewPr>
    <p:cViewPr>
      <p:scale>
        <a:sx n="33" d="100"/>
        <a:sy n="33" d="100"/>
      </p:scale>
      <p:origin x="0" y="-12266"/>
    </p:cViewPr>
  </p:outlineViewPr>
  <p:notesTextViewPr>
    <p:cViewPr>
      <p:scale>
        <a:sx n="1" d="1"/>
        <a:sy n="1" d="1"/>
      </p:scale>
      <p:origin x="0" y="0"/>
    </p:cViewPr>
  </p:notesTextViewPr>
  <p:sorterViewPr>
    <p:cViewPr>
      <p:scale>
        <a:sx n="100" d="100"/>
        <a:sy n="100" d="100"/>
      </p:scale>
      <p:origin x="0" y="-1450"/>
    </p:cViewPr>
  </p:sorterViewPr>
  <p:notesViewPr>
    <p:cSldViewPr snapToGrid="0">
      <p:cViewPr varScale="1">
        <p:scale>
          <a:sx n="48" d="100"/>
          <a:sy n="48" d="100"/>
        </p:scale>
        <p:origin x="196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270045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10</a:t>
            </a:fld>
            <a:endParaRPr lang="en-US"/>
          </a:p>
        </p:txBody>
      </p:sp>
    </p:spTree>
    <p:extLst>
      <p:ext uri="{BB962C8B-B14F-4D97-AF65-F5344CB8AC3E}">
        <p14:creationId xmlns:p14="http://schemas.microsoft.com/office/powerpoint/2010/main" val="351513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208135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271227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414528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343213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15</a:t>
            </a:fld>
            <a:endParaRPr lang="en-US"/>
          </a:p>
        </p:txBody>
      </p:sp>
    </p:spTree>
    <p:extLst>
      <p:ext uri="{BB962C8B-B14F-4D97-AF65-F5344CB8AC3E}">
        <p14:creationId xmlns:p14="http://schemas.microsoft.com/office/powerpoint/2010/main" val="86484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355182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396274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159344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19</a:t>
            </a:fld>
            <a:endParaRPr lang="en-US"/>
          </a:p>
        </p:txBody>
      </p:sp>
    </p:spTree>
    <p:extLst>
      <p:ext uri="{BB962C8B-B14F-4D97-AF65-F5344CB8AC3E}">
        <p14:creationId xmlns:p14="http://schemas.microsoft.com/office/powerpoint/2010/main" val="166434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a:t>
            </a:fld>
            <a:endParaRPr lang="en-US"/>
          </a:p>
        </p:txBody>
      </p:sp>
    </p:spTree>
    <p:extLst>
      <p:ext uri="{BB962C8B-B14F-4D97-AF65-F5344CB8AC3E}">
        <p14:creationId xmlns:p14="http://schemas.microsoft.com/office/powerpoint/2010/main" val="183298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20</a:t>
            </a:fld>
            <a:endParaRPr lang="en-US"/>
          </a:p>
        </p:txBody>
      </p:sp>
    </p:spTree>
    <p:extLst>
      <p:ext uri="{BB962C8B-B14F-4D97-AF65-F5344CB8AC3E}">
        <p14:creationId xmlns:p14="http://schemas.microsoft.com/office/powerpoint/2010/main" val="77502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052524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22</a:t>
            </a:fld>
            <a:endParaRPr lang="en-US"/>
          </a:p>
        </p:txBody>
      </p:sp>
    </p:spTree>
    <p:extLst>
      <p:ext uri="{BB962C8B-B14F-4D97-AF65-F5344CB8AC3E}">
        <p14:creationId xmlns:p14="http://schemas.microsoft.com/office/powerpoint/2010/main" val="335047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307091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171369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50595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205986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844301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Careful consideration must be given to the selection, materials, construction and inspection/maintenance of fall Protection equipment</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28</a:t>
            </a:fld>
            <a:endParaRPr lang="en-US"/>
          </a:p>
        </p:txBody>
      </p:sp>
    </p:spTree>
    <p:extLst>
      <p:ext uri="{BB962C8B-B14F-4D97-AF65-F5344CB8AC3E}">
        <p14:creationId xmlns:p14="http://schemas.microsoft.com/office/powerpoint/2010/main" val="2706094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29</a:t>
            </a:fld>
            <a:endParaRPr lang="en-US"/>
          </a:p>
        </p:txBody>
      </p:sp>
    </p:spTree>
    <p:extLst>
      <p:ext uri="{BB962C8B-B14F-4D97-AF65-F5344CB8AC3E}">
        <p14:creationId xmlns:p14="http://schemas.microsoft.com/office/powerpoint/2010/main" val="426658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54869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Hierarchy of Fall</a:t>
            </a:r>
            <a:r>
              <a:rPr lang="en-US" b="1" u="sng" baseline="0" dirty="0"/>
              <a:t> Protection</a:t>
            </a:r>
            <a:r>
              <a:rPr lang="en-US" b="1" u="none" dirty="0"/>
              <a:t>: </a:t>
            </a:r>
            <a:r>
              <a:rPr lang="en-US" dirty="0"/>
              <a:t>A series of fall protection solutions ranging from the best solution to the worst. </a:t>
            </a:r>
          </a:p>
          <a:p>
            <a:endParaRPr lang="en-US" baseline="0" dirty="0"/>
          </a:p>
          <a:p>
            <a:pPr marL="237276" indent="-237276">
              <a:buAutoNum type="arabicPeriod"/>
            </a:pPr>
            <a:r>
              <a:rPr lang="en-US" b="1" dirty="0"/>
              <a:t>Eliminate the Fall</a:t>
            </a:r>
            <a:r>
              <a:rPr lang="en-US" b="1" baseline="0" dirty="0"/>
              <a:t> Hazard (Most Effective)</a:t>
            </a:r>
          </a:p>
          <a:p>
            <a:pPr marL="237276" indent="-237276">
              <a:buAutoNum type="arabicPeriod"/>
            </a:pPr>
            <a:r>
              <a:rPr lang="en-US" baseline="0" dirty="0"/>
              <a:t>Passive Fall Restraint </a:t>
            </a:r>
          </a:p>
          <a:p>
            <a:pPr marL="237276" indent="-237276">
              <a:buAutoNum type="arabicPeriod"/>
            </a:pPr>
            <a:r>
              <a:rPr lang="en-US" baseline="0" dirty="0"/>
              <a:t>Active Fall Restraint </a:t>
            </a:r>
          </a:p>
          <a:p>
            <a:pPr marL="237276" indent="-237276">
              <a:buAutoNum type="arabicPeriod"/>
            </a:pPr>
            <a:r>
              <a:rPr lang="en-US" baseline="0" dirty="0"/>
              <a:t>Active Fall Arrest </a:t>
            </a:r>
          </a:p>
          <a:p>
            <a:pPr marL="237276" indent="-237276">
              <a:buAutoNum type="arabicPeriod"/>
            </a:pPr>
            <a:r>
              <a:rPr lang="en-US" baseline="0" dirty="0"/>
              <a:t>Administrative Controls (Least Effective)</a:t>
            </a:r>
            <a:endParaRPr lang="en-US" dirty="0"/>
          </a:p>
          <a:p>
            <a:endParaRPr lang="en-US" dirty="0"/>
          </a:p>
        </p:txBody>
      </p:sp>
      <p:sp>
        <p:nvSpPr>
          <p:cNvPr id="4" name="Slide Number Placeholder 3"/>
          <p:cNvSpPr>
            <a:spLocks noGrp="1"/>
          </p:cNvSpPr>
          <p:nvPr>
            <p:ph type="sldNum" sz="quarter" idx="10"/>
          </p:nvPr>
        </p:nvSpPr>
        <p:spPr/>
        <p:txBody>
          <a:bodyPr/>
          <a:lstStyle/>
          <a:p>
            <a:fld id="{C17C8784-C6A9-44EF-B6BA-2C166E10B80E}" type="slidenum">
              <a:rPr lang="en-US" smtClean="0"/>
              <a:t>30</a:t>
            </a:fld>
            <a:endParaRPr lang="en-US" dirty="0"/>
          </a:p>
        </p:txBody>
      </p:sp>
    </p:spTree>
    <p:extLst>
      <p:ext uri="{BB962C8B-B14F-4D97-AF65-F5344CB8AC3E}">
        <p14:creationId xmlns:p14="http://schemas.microsoft.com/office/powerpoint/2010/main" val="2815753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31</a:t>
            </a:fld>
            <a:endParaRPr lang="en-US"/>
          </a:p>
        </p:txBody>
      </p:sp>
    </p:spTree>
    <p:extLst>
      <p:ext uri="{BB962C8B-B14F-4D97-AF65-F5344CB8AC3E}">
        <p14:creationId xmlns:p14="http://schemas.microsoft.com/office/powerpoint/2010/main" val="2651698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32</a:t>
            </a:fld>
            <a:endParaRPr lang="en-US"/>
          </a:p>
        </p:txBody>
      </p:sp>
    </p:spTree>
    <p:extLst>
      <p:ext uri="{BB962C8B-B14F-4D97-AF65-F5344CB8AC3E}">
        <p14:creationId xmlns:p14="http://schemas.microsoft.com/office/powerpoint/2010/main" val="1465429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33</a:t>
            </a:fld>
            <a:endParaRPr lang="en-US"/>
          </a:p>
        </p:txBody>
      </p:sp>
    </p:spTree>
    <p:extLst>
      <p:ext uri="{BB962C8B-B14F-4D97-AF65-F5344CB8AC3E}">
        <p14:creationId xmlns:p14="http://schemas.microsoft.com/office/powerpoint/2010/main" val="1176245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34</a:t>
            </a:fld>
            <a:endParaRPr lang="en-US"/>
          </a:p>
        </p:txBody>
      </p:sp>
    </p:spTree>
    <p:extLst>
      <p:ext uri="{BB962C8B-B14F-4D97-AF65-F5344CB8AC3E}">
        <p14:creationId xmlns:p14="http://schemas.microsoft.com/office/powerpoint/2010/main" val="3780167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35</a:t>
            </a:fld>
            <a:endParaRPr lang="en-US"/>
          </a:p>
        </p:txBody>
      </p:sp>
    </p:spTree>
    <p:extLst>
      <p:ext uri="{BB962C8B-B14F-4D97-AF65-F5344CB8AC3E}">
        <p14:creationId xmlns:p14="http://schemas.microsoft.com/office/powerpoint/2010/main" val="3962519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89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30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4</a:t>
            </a:fld>
            <a:endParaRPr lang="en-US"/>
          </a:p>
        </p:txBody>
      </p:sp>
    </p:spTree>
    <p:extLst>
      <p:ext uri="{BB962C8B-B14F-4D97-AF65-F5344CB8AC3E}">
        <p14:creationId xmlns:p14="http://schemas.microsoft.com/office/powerpoint/2010/main" val="3443932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07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918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381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44</a:t>
            </a:fld>
            <a:endParaRPr lang="en-US"/>
          </a:p>
        </p:txBody>
      </p:sp>
    </p:spTree>
    <p:extLst>
      <p:ext uri="{BB962C8B-B14F-4D97-AF65-F5344CB8AC3E}">
        <p14:creationId xmlns:p14="http://schemas.microsoft.com/office/powerpoint/2010/main" val="271755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5</a:t>
            </a:fld>
            <a:endParaRPr lang="en-US"/>
          </a:p>
        </p:txBody>
      </p:sp>
    </p:spTree>
    <p:extLst>
      <p:ext uri="{BB962C8B-B14F-4D97-AF65-F5344CB8AC3E}">
        <p14:creationId xmlns:p14="http://schemas.microsoft.com/office/powerpoint/2010/main" val="217539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6</a:t>
            </a:fld>
            <a:endParaRPr lang="en-US"/>
          </a:p>
        </p:txBody>
      </p:sp>
    </p:spTree>
    <p:extLst>
      <p:ext uri="{BB962C8B-B14F-4D97-AF65-F5344CB8AC3E}">
        <p14:creationId xmlns:p14="http://schemas.microsoft.com/office/powerpoint/2010/main" val="123313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7</a:t>
            </a:fld>
            <a:endParaRPr lang="en-US"/>
          </a:p>
        </p:txBody>
      </p:sp>
    </p:spTree>
    <p:extLst>
      <p:ext uri="{BB962C8B-B14F-4D97-AF65-F5344CB8AC3E}">
        <p14:creationId xmlns:p14="http://schemas.microsoft.com/office/powerpoint/2010/main" val="13122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07261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9</a:t>
            </a:fld>
            <a:endParaRPr lang="en-US"/>
          </a:p>
        </p:txBody>
      </p:sp>
    </p:spTree>
    <p:extLst>
      <p:ext uri="{BB962C8B-B14F-4D97-AF65-F5344CB8AC3E}">
        <p14:creationId xmlns:p14="http://schemas.microsoft.com/office/powerpoint/2010/main" val="110820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04A Big Bullets">
    <p:spTree>
      <p:nvGrpSpPr>
        <p:cNvPr id="1" name=""/>
        <p:cNvGrpSpPr/>
        <p:nvPr/>
      </p:nvGrpSpPr>
      <p:grpSpPr>
        <a:xfrm>
          <a:off x="0" y="0"/>
          <a:ext cx="0" cy="0"/>
          <a:chOff x="0" y="0"/>
          <a:chExt cx="0" cy="0"/>
        </a:xfrm>
      </p:grpSpPr>
      <p:sp>
        <p:nvSpPr>
          <p:cNvPr id="14" name="Rectangle 13"/>
          <p:cNvSpPr/>
          <p:nvPr userDrawn="1"/>
        </p:nvSpPr>
        <p:spPr>
          <a:xfrm>
            <a:off x="0" y="-1"/>
            <a:ext cx="12192000" cy="889001"/>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9" name="Rectangle 18"/>
          <p:cNvSpPr/>
          <p:nvPr/>
        </p:nvSpPr>
        <p:spPr>
          <a:xfrm>
            <a:off x="0" y="-1"/>
            <a:ext cx="12192000" cy="889001"/>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 name="Content Placeholder 2"/>
          <p:cNvSpPr>
            <a:spLocks noGrp="1"/>
          </p:cNvSpPr>
          <p:nvPr>
            <p:ph idx="1"/>
          </p:nvPr>
        </p:nvSpPr>
        <p:spPr>
          <a:xfrm>
            <a:off x="609600" y="1325880"/>
            <a:ext cx="10972800" cy="4823301"/>
          </a:xfrm>
        </p:spPr>
        <p:txBody>
          <a:bodyPr anchor="t"/>
          <a:lstStyle>
            <a:lvl1pPr marL="304792" indent="-304792">
              <a:buClr>
                <a:schemeClr val="accent5">
                  <a:lumMod val="50000"/>
                </a:schemeClr>
              </a:buClr>
              <a:buFont typeface="Wingdings" panose="05000000000000000000" pitchFamily="2" charset="2"/>
              <a:buChar char="§"/>
              <a:defRPr i="0">
                <a:solidFill>
                  <a:schemeClr val="tx1">
                    <a:lumMod val="65000"/>
                    <a:lumOff val="35000"/>
                  </a:schemeClr>
                </a:solidFill>
              </a:defRPr>
            </a:lvl1pPr>
            <a:lvl2pPr marL="609585" indent="-304792">
              <a:buClr>
                <a:schemeClr val="tx1">
                  <a:lumMod val="65000"/>
                  <a:lumOff val="35000"/>
                </a:schemeClr>
              </a:buClr>
              <a:buFont typeface="Wingdings" panose="05000000000000000000" pitchFamily="2" charset="2"/>
              <a:buChar char="§"/>
              <a:defRPr sz="3200">
                <a:solidFill>
                  <a:schemeClr val="tx1">
                    <a:lumMod val="65000"/>
                    <a:lumOff val="35000"/>
                  </a:schemeClr>
                </a:solidFill>
              </a:defRPr>
            </a:lvl2pPr>
            <a:lvl3pPr marL="908028" indent="-304792">
              <a:buClr>
                <a:schemeClr val="bg1">
                  <a:lumMod val="50000"/>
                </a:schemeClr>
              </a:buClr>
              <a:buFont typeface="Wingdings" panose="05000000000000000000" pitchFamily="2" charset="2"/>
              <a:buChar char="§"/>
              <a:defRPr sz="2667">
                <a:solidFill>
                  <a:schemeClr val="tx1">
                    <a:lumMod val="65000"/>
                    <a:lumOff val="35000"/>
                  </a:schemeClr>
                </a:solidFill>
              </a:defRPr>
            </a:lvl3pPr>
            <a:lvl4pPr marL="1219170" indent="-304792" defTabSz="1140855">
              <a:buClr>
                <a:schemeClr val="accent5">
                  <a:lumMod val="50000"/>
                </a:schemeClr>
              </a:buClr>
              <a:buFont typeface="Wingdings" panose="05000000000000000000" pitchFamily="2" charset="2"/>
              <a:buChar char="§"/>
              <a:defRPr>
                <a:solidFill>
                  <a:schemeClr val="tx1">
                    <a:lumMod val="65000"/>
                    <a:lumOff val="35000"/>
                  </a:schemeClr>
                </a:solidFill>
              </a:defRPr>
            </a:lvl4pPr>
            <a:lvl5pPr marL="1526079" indent="-304792">
              <a:buClr>
                <a:schemeClr val="tx1">
                  <a:lumMod val="65000"/>
                  <a:lumOff val="35000"/>
                </a:schemeClr>
              </a:buClr>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txBox="1">
            <a:spLocks/>
          </p:cNvSpPr>
          <p:nvPr/>
        </p:nvSpPr>
        <p:spPr>
          <a:xfrm>
            <a:off x="4876800" y="228601"/>
            <a:ext cx="2438400" cy="31393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2400" b="1" kern="1200">
                <a:solidFill>
                  <a:schemeClr val="tx1">
                    <a:lumMod val="65000"/>
                    <a:lumOff val="35000"/>
                  </a:schemeClr>
                </a:solidFill>
                <a:latin typeface="+mj-lt"/>
                <a:ea typeface="Malgun Gothic" panose="020B0503020000020004" pitchFamily="34" charset="-127"/>
                <a:cs typeface="+mj-cs"/>
              </a:defRPr>
            </a:lvl1pPr>
          </a:lstStyle>
          <a:p>
            <a:endParaRPr lang="en-US" sz="1333" b="0" dirty="0">
              <a:solidFill>
                <a:prstClr val="white"/>
              </a:solidFill>
            </a:endParaRPr>
          </a:p>
        </p:txBody>
      </p:sp>
      <p:sp>
        <p:nvSpPr>
          <p:cNvPr id="33" name="Rectangle 32"/>
          <p:cNvSpPr/>
          <p:nvPr/>
        </p:nvSpPr>
        <p:spPr>
          <a:xfrm>
            <a:off x="0" y="-908292"/>
            <a:ext cx="406400" cy="371119"/>
          </a:xfrm>
          <a:prstGeom prst="rect">
            <a:avLst/>
          </a:prstGeom>
          <a:solidFill>
            <a:srgbClr val="43A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4" name="Rectangle 33"/>
          <p:cNvSpPr/>
          <p:nvPr/>
        </p:nvSpPr>
        <p:spPr>
          <a:xfrm>
            <a:off x="406400" y="-908292"/>
            <a:ext cx="406400" cy="3711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5" name="Rectangle 34"/>
          <p:cNvSpPr/>
          <p:nvPr/>
        </p:nvSpPr>
        <p:spPr>
          <a:xfrm>
            <a:off x="812800" y="-908292"/>
            <a:ext cx="406400" cy="371119"/>
          </a:xfrm>
          <a:prstGeom prst="rect">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6" name="Rectangle 35"/>
          <p:cNvSpPr/>
          <p:nvPr/>
        </p:nvSpPr>
        <p:spPr>
          <a:xfrm>
            <a:off x="1219200" y="-908292"/>
            <a:ext cx="406400" cy="371119"/>
          </a:xfrm>
          <a:prstGeom prst="rect">
            <a:avLst/>
          </a:prstGeom>
          <a:solidFill>
            <a:srgbClr val="92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7" name="Rectangle 36"/>
          <p:cNvSpPr/>
          <p:nvPr/>
        </p:nvSpPr>
        <p:spPr>
          <a:xfrm>
            <a:off x="1625600" y="-908292"/>
            <a:ext cx="406400" cy="37111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8" name="Rectangle 37"/>
          <p:cNvSpPr/>
          <p:nvPr/>
        </p:nvSpPr>
        <p:spPr>
          <a:xfrm>
            <a:off x="2032000" y="-908292"/>
            <a:ext cx="406400" cy="3711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5" name="Title 1"/>
          <p:cNvSpPr>
            <a:spLocks noGrp="1"/>
          </p:cNvSpPr>
          <p:nvPr>
            <p:ph type="title" hasCustomPrompt="1"/>
          </p:nvPr>
        </p:nvSpPr>
        <p:spPr>
          <a:xfrm>
            <a:off x="0" y="0"/>
            <a:ext cx="12192000" cy="444499"/>
          </a:xfrm>
        </p:spPr>
        <p:txBody>
          <a:bodyPr lIns="0" tIns="0" rIns="0" bIns="0" anchor="ctr">
            <a:normAutofit/>
          </a:bodyPr>
          <a:lstStyle>
            <a:lvl1pPr algn="r">
              <a:tabLst>
                <a:tab pos="9448564" algn="l"/>
              </a:tabLst>
              <a:defRPr sz="2400" b="0" spc="400" baseline="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1pPr>
          </a:lstStyle>
          <a:p>
            <a:r>
              <a:rPr lang="en-US" dirty="0"/>
              <a:t>SECTION HEADING</a:t>
            </a:r>
          </a:p>
        </p:txBody>
      </p:sp>
      <p:cxnSp>
        <p:nvCxnSpPr>
          <p:cNvPr id="17" name="Straight Connector 16"/>
          <p:cNvCxnSpPr/>
          <p:nvPr/>
        </p:nvCxnSpPr>
        <p:spPr>
          <a:xfrm>
            <a:off x="0" y="889000"/>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0" hasCustomPrompt="1"/>
          </p:nvPr>
        </p:nvSpPr>
        <p:spPr>
          <a:xfrm>
            <a:off x="609600" y="288637"/>
            <a:ext cx="10972800" cy="701964"/>
          </a:xfrm>
        </p:spPr>
        <p:txBody>
          <a:bodyPr anchor="ctr">
            <a:noAutofit/>
          </a:bodyPr>
          <a:lstStyle>
            <a:lvl1pPr marL="0" indent="0">
              <a:buNone/>
              <a:defRPr sz="4267" b="1" i="0" cap="all" spc="0" baseline="0">
                <a:solidFill>
                  <a:schemeClr val="accent5">
                    <a:lumMod val="50000"/>
                  </a:schemeClr>
                </a:solidFill>
                <a:latin typeface="+mn-lt"/>
                <a:cs typeface="Segoe UI Semibold" panose="020B0702040204020203" pitchFamily="34" charset="0"/>
              </a:defRPr>
            </a:lvl1pPr>
          </a:lstStyle>
          <a:p>
            <a:pPr lvl="0"/>
            <a:r>
              <a:rPr lang="en-US" dirty="0"/>
              <a:t>SUBHEADING/SLIDE TOPIC</a:t>
            </a:r>
          </a:p>
        </p:txBody>
      </p:sp>
      <p:sp>
        <p:nvSpPr>
          <p:cNvPr id="16" name="Title 1"/>
          <p:cNvSpPr txBox="1">
            <a:spLocks/>
          </p:cNvSpPr>
          <p:nvPr userDrawn="1"/>
        </p:nvSpPr>
        <p:spPr>
          <a:xfrm>
            <a:off x="4876800" y="228601"/>
            <a:ext cx="2438400" cy="31393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2400" b="1" kern="1200">
                <a:solidFill>
                  <a:schemeClr val="tx1">
                    <a:lumMod val="65000"/>
                    <a:lumOff val="35000"/>
                  </a:schemeClr>
                </a:solidFill>
                <a:latin typeface="+mj-lt"/>
                <a:ea typeface="Malgun Gothic" panose="020B0503020000020004" pitchFamily="34" charset="-127"/>
                <a:cs typeface="+mj-cs"/>
              </a:defRPr>
            </a:lvl1pPr>
          </a:lstStyle>
          <a:p>
            <a:endParaRPr lang="en-US" sz="1333" b="0" dirty="0">
              <a:solidFill>
                <a:prstClr val="white"/>
              </a:solidFill>
            </a:endParaRPr>
          </a:p>
        </p:txBody>
      </p:sp>
      <p:sp>
        <p:nvSpPr>
          <p:cNvPr id="20" name="Rectangle 19"/>
          <p:cNvSpPr/>
          <p:nvPr userDrawn="1"/>
        </p:nvSpPr>
        <p:spPr>
          <a:xfrm>
            <a:off x="0" y="-908292"/>
            <a:ext cx="406400" cy="371119"/>
          </a:xfrm>
          <a:prstGeom prst="rect">
            <a:avLst/>
          </a:prstGeom>
          <a:solidFill>
            <a:srgbClr val="43A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1" name="Rectangle 20"/>
          <p:cNvSpPr/>
          <p:nvPr userDrawn="1"/>
        </p:nvSpPr>
        <p:spPr>
          <a:xfrm>
            <a:off x="406400" y="-908292"/>
            <a:ext cx="406400" cy="3711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2" name="Rectangle 21"/>
          <p:cNvSpPr/>
          <p:nvPr userDrawn="1"/>
        </p:nvSpPr>
        <p:spPr>
          <a:xfrm>
            <a:off x="812800" y="-908292"/>
            <a:ext cx="406400" cy="371119"/>
          </a:xfrm>
          <a:prstGeom prst="rect">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4" name="Rectangle 23"/>
          <p:cNvSpPr/>
          <p:nvPr userDrawn="1"/>
        </p:nvSpPr>
        <p:spPr>
          <a:xfrm>
            <a:off x="1219200" y="-908292"/>
            <a:ext cx="406400" cy="371119"/>
          </a:xfrm>
          <a:prstGeom prst="rect">
            <a:avLst/>
          </a:prstGeom>
          <a:solidFill>
            <a:srgbClr val="92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5" name="Rectangle 24"/>
          <p:cNvSpPr/>
          <p:nvPr userDrawn="1"/>
        </p:nvSpPr>
        <p:spPr>
          <a:xfrm>
            <a:off x="1625600" y="-908292"/>
            <a:ext cx="406400" cy="37111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6" name="Rectangle 25"/>
          <p:cNvSpPr/>
          <p:nvPr userDrawn="1"/>
        </p:nvSpPr>
        <p:spPr>
          <a:xfrm>
            <a:off x="2032000" y="-908292"/>
            <a:ext cx="406400" cy="3711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cxnSp>
        <p:nvCxnSpPr>
          <p:cNvPr id="27" name="Straight Connector 26"/>
          <p:cNvCxnSpPr/>
          <p:nvPr userDrawn="1"/>
        </p:nvCxnSpPr>
        <p:spPr>
          <a:xfrm>
            <a:off x="0" y="889000"/>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05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1FEAF-96D3-48BE-9D5D-ED25463ADE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502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blakleyequipment.com/our-products/truck-mounted-aerial-work-platform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3&amp;src_anchor_name=1926.503(a)(1)"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and Prevention">
            <a:extLst>
              <a:ext uri="{FF2B5EF4-FFF2-40B4-BE49-F238E27FC236}">
                <a16:creationId xmlns:a16="http://schemas.microsoft.com/office/drawing/2014/main" id="{695FE91F-E91F-4CC9-9C9A-D4CBA3C4C57C}"/>
              </a:ext>
            </a:extLst>
          </p:cNvPr>
          <p:cNvSpPr>
            <a:spLocks noGrp="1"/>
          </p:cNvSpPr>
          <p:nvPr>
            <p:ph type="title"/>
          </p:nvPr>
        </p:nvSpPr>
        <p:spPr>
          <a:xfrm>
            <a:off x="0" y="1212272"/>
            <a:ext cx="4738254" cy="4398818"/>
          </a:xfrm>
        </p:spPr>
        <p:txBody>
          <a:bodyPr>
            <a:noAutofit/>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t>Aerial </a:t>
            </a:r>
            <a:r>
              <a:rPr lang="en-US" b="1" dirty="0"/>
              <a:t>Lifts</a:t>
            </a:r>
            <a:br>
              <a:rPr lang="en-US" b="1" dirty="0"/>
            </a:br>
            <a:r>
              <a:rPr lang="en-US" b="1" dirty="0"/>
              <a:t> in</a:t>
            </a:r>
            <a:br>
              <a:rPr lang="en-US" b="1" dirty="0"/>
            </a:br>
            <a:r>
              <a:rPr lang="en-US" b="1" dirty="0"/>
              <a:t>Construction</a:t>
            </a:r>
          </a:p>
        </p:txBody>
      </p:sp>
      <p:pic>
        <p:nvPicPr>
          <p:cNvPr id="3" name="Picture 2" title="aerial lif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6439"/>
            <a:ext cx="7924800" cy="6851561"/>
          </a:xfrm>
          <a:prstGeom prst="rect">
            <a:avLst/>
          </a:pr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Module-2</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lvl="0" indent="-285750">
              <a:buClr>
                <a:srgbClr val="90C226"/>
              </a:buClr>
              <a:buFont typeface="Arial" panose="020B0604020202020204" pitchFamily="34" charset="0"/>
              <a:buChar char="•"/>
            </a:pPr>
            <a:r>
              <a:rPr lang="en-US" sz="4800" b="1" dirty="0">
                <a:solidFill>
                  <a:schemeClr val="bg2">
                    <a:lumMod val="90000"/>
                  </a:schemeClr>
                </a:solidFill>
              </a:rPr>
              <a:t>Types of Lifts</a:t>
            </a:r>
          </a:p>
          <a:p>
            <a:pPr marL="285750" lvl="0" indent="-285750">
              <a:buClr>
                <a:srgbClr val="90C226"/>
              </a:buClr>
              <a:buFont typeface="Arial" panose="020B0604020202020204" pitchFamily="34" charset="0"/>
              <a:buChar char="•"/>
            </a:pPr>
            <a:endParaRPr lang="en-US" sz="3600" b="1" dirty="0">
              <a:solidFill>
                <a:srgbClr val="1B3049"/>
              </a:solidFill>
            </a:endParaRPr>
          </a:p>
          <a:p>
            <a:pPr marL="285750" lvl="0" indent="-285750">
              <a:spcBef>
                <a:spcPts val="1200"/>
              </a:spcBef>
              <a:buClr>
                <a:srgbClr val="90C226"/>
              </a:buClr>
              <a:buFont typeface="Arial" panose="020B0604020202020204" pitchFamily="34" charset="0"/>
              <a:buChar char="•"/>
            </a:pPr>
            <a:r>
              <a:rPr lang="en-US" sz="4800" b="1" dirty="0">
                <a:solidFill>
                  <a:srgbClr val="1B3049"/>
                </a:solidFill>
              </a:rPr>
              <a:t>Care / Inspections</a:t>
            </a:r>
          </a:p>
          <a:p>
            <a:pPr marL="285750" lvl="0" indent="-285750">
              <a:spcBef>
                <a:spcPts val="1200"/>
              </a:spcBef>
              <a:buClr>
                <a:srgbClr val="90C226"/>
              </a:buClr>
              <a:buFont typeface="Arial" panose="020B0604020202020204" pitchFamily="34" charset="0"/>
              <a:buChar char="•"/>
            </a:pPr>
            <a:endParaRPr lang="en-US" sz="3600" b="1" dirty="0">
              <a:solidFill>
                <a:srgbClr val="1B3049"/>
              </a:solidFill>
            </a:endParaRPr>
          </a:p>
          <a:p>
            <a:pPr marL="285750" lvl="0" indent="-285750">
              <a:spcBef>
                <a:spcPts val="600"/>
              </a:spcBef>
              <a:buClr>
                <a:srgbClr val="90C226"/>
              </a:buClr>
              <a:buFont typeface="Arial" panose="020B0604020202020204" pitchFamily="34" charset="0"/>
              <a:buChar char="•"/>
            </a:pPr>
            <a:r>
              <a:rPr lang="en-US" sz="4800" b="1" dirty="0">
                <a:solidFill>
                  <a:schemeClr val="bg2">
                    <a:lumMod val="90000"/>
                  </a:schemeClr>
                </a:solidFill>
              </a:rPr>
              <a:t>Safe Operation</a:t>
            </a:r>
          </a:p>
          <a:p>
            <a:endParaRPr lang="en-US" dirty="0"/>
          </a:p>
        </p:txBody>
      </p:sp>
    </p:spTree>
    <p:extLst>
      <p:ext uri="{BB962C8B-B14F-4D97-AF65-F5344CB8AC3E}">
        <p14:creationId xmlns:p14="http://schemas.microsoft.com/office/powerpoint/2010/main" val="287119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extBox 1">
            <a:extLst>
              <a:ext uri="{FF2B5EF4-FFF2-40B4-BE49-F238E27FC236}">
                <a16:creationId xmlns:a16="http://schemas.microsoft.com/office/drawing/2014/main" id="{AD885DCC-A72B-416F-9D13-674CB1141AE8}"/>
              </a:ext>
            </a:extLst>
          </p:cNvPr>
          <p:cNvSpPr txBox="1"/>
          <p:nvPr/>
        </p:nvSpPr>
        <p:spPr>
          <a:xfrm>
            <a:off x="1076636" y="1016787"/>
            <a:ext cx="4306529" cy="584775"/>
          </a:xfrm>
          <a:prstGeom prst="rect">
            <a:avLst/>
          </a:prstGeom>
          <a:noFill/>
        </p:spPr>
        <p:txBody>
          <a:bodyPr wrap="square" rtlCol="0">
            <a:spAutoFit/>
          </a:bodyPr>
          <a:lstStyle/>
          <a:p>
            <a:r>
              <a:rPr lang="en-US" sz="3200" b="1" dirty="0"/>
              <a:t>Care &amp;  Inspections</a:t>
            </a:r>
          </a:p>
        </p:txBody>
      </p:sp>
      <p:sp>
        <p:nvSpPr>
          <p:cNvPr id="6" name="TextBox 5">
            <a:extLst>
              <a:ext uri="{FF2B5EF4-FFF2-40B4-BE49-F238E27FC236}">
                <a16:creationId xmlns:a16="http://schemas.microsoft.com/office/drawing/2014/main" id="{AD49AECC-B0AF-46F8-8992-B28CDE44DAE4}"/>
              </a:ext>
            </a:extLst>
          </p:cNvPr>
          <p:cNvSpPr txBox="1"/>
          <p:nvPr/>
        </p:nvSpPr>
        <p:spPr>
          <a:xfrm>
            <a:off x="722675" y="2064777"/>
            <a:ext cx="2782670" cy="3785652"/>
          </a:xfrm>
          <a:prstGeom prst="rect">
            <a:avLst/>
          </a:prstGeom>
          <a:noFill/>
        </p:spPr>
        <p:txBody>
          <a:bodyPr wrap="square" rtlCol="0">
            <a:spAutoFit/>
          </a:bodyPr>
          <a:lstStyle/>
          <a:p>
            <a:r>
              <a:rPr lang="en-US" sz="2400" dirty="0"/>
              <a:t>ALWAYS Follow the Manufacturer's Instructions for operations.</a:t>
            </a:r>
          </a:p>
          <a:p>
            <a:endParaRPr lang="en-US" sz="2400" dirty="0"/>
          </a:p>
          <a:p>
            <a:r>
              <a:rPr lang="en-US" sz="2400" dirty="0"/>
              <a:t>Located in the compartment you should also find a list of items to be inspected.</a:t>
            </a:r>
          </a:p>
        </p:txBody>
      </p:sp>
      <p:sp>
        <p:nvSpPr>
          <p:cNvPr id="3" name="Title 2" hidden="1">
            <a:extLst>
              <a:ext uri="{FF2B5EF4-FFF2-40B4-BE49-F238E27FC236}">
                <a16:creationId xmlns:a16="http://schemas.microsoft.com/office/drawing/2014/main" id="{C5D5D530-D373-4A74-8270-835762A73955}"/>
              </a:ext>
            </a:extLst>
          </p:cNvPr>
          <p:cNvSpPr>
            <a:spLocks noGrp="1"/>
          </p:cNvSpPr>
          <p:nvPr>
            <p:ph type="title"/>
          </p:nvPr>
        </p:nvSpPr>
        <p:spPr/>
        <p:txBody>
          <a:bodyPr/>
          <a:lstStyle/>
          <a:p>
            <a:r>
              <a:rPr lang="en-US" dirty="0"/>
              <a:t>Care</a:t>
            </a:r>
            <a:r>
              <a:rPr lang="en-US" baseline="0" dirty="0"/>
              <a:t> &amp; Inspections</a:t>
            </a:r>
            <a:endParaRPr lang="en-US" dirty="0"/>
          </a:p>
        </p:txBody>
      </p:sp>
      <p:pic>
        <p:nvPicPr>
          <p:cNvPr id="5" name="Content Placeholder 4" descr="Picture of an Inspection List for a scissor Lift">
            <a:extLst>
              <a:ext uri="{FF2B5EF4-FFF2-40B4-BE49-F238E27FC236}">
                <a16:creationId xmlns:a16="http://schemas.microsoft.com/office/drawing/2014/main" id="{152F6567-347F-4E55-8813-B02C86E438A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505345" y="1601562"/>
            <a:ext cx="7972425" cy="4484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19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Content Placeholder 4" descr="Picture of an Inspection List for a scissor Lift">
            <a:extLst>
              <a:ext uri="{FF2B5EF4-FFF2-40B4-BE49-F238E27FC236}">
                <a16:creationId xmlns:a16="http://schemas.microsoft.com/office/drawing/2014/main" id="{152F6567-347F-4E55-8813-B02C86E43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8655" y="84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pPr>
              <a:spcAft>
                <a:spcPts val="600"/>
              </a:spcAft>
            </a:pPr>
            <a:r>
              <a:rPr lang="en-US" sz="4400" dirty="0">
                <a:solidFill>
                  <a:schemeClr val="bg1"/>
                </a:solidFill>
              </a:rPr>
              <a:t>Aerial lifts for Construction</a:t>
            </a:r>
          </a:p>
        </p:txBody>
      </p:sp>
      <p:sp>
        <p:nvSpPr>
          <p:cNvPr id="2" name="Title 1" hidden="1">
            <a:extLst>
              <a:ext uri="{FF2B5EF4-FFF2-40B4-BE49-F238E27FC236}">
                <a16:creationId xmlns:a16="http://schemas.microsoft.com/office/drawing/2014/main" id="{E017FCC8-C0E3-43B3-B87E-834B6A231E8E}"/>
              </a:ext>
            </a:extLst>
          </p:cNvPr>
          <p:cNvSpPr>
            <a:spLocks noGrp="1"/>
          </p:cNvSpPr>
          <p:nvPr>
            <p:ph type="title"/>
          </p:nvPr>
        </p:nvSpPr>
        <p:spPr/>
        <p:txBody>
          <a:bodyPr/>
          <a:lstStyle/>
          <a:p>
            <a:pPr rtl="0" eaLnBrk="1" latinLnBrk="0" hangingPunct="1"/>
            <a:r>
              <a:rPr lang="en-US" sz="1800" b="1" u="sng" kern="1200" dirty="0">
                <a:solidFill>
                  <a:srgbClr val="404040"/>
                </a:solidFill>
                <a:effectLst/>
                <a:latin typeface="Trebuchet MS" panose="020B0603020202020204" pitchFamily="34" charset="0"/>
                <a:ea typeface="+mn-ea"/>
                <a:cs typeface="+mn-cs"/>
              </a:rPr>
              <a:t>Pre-start Inspection</a:t>
            </a:r>
            <a:endParaRPr lang="en-US" sz="1800" dirty="0">
              <a:effectLst/>
            </a:endParaRPr>
          </a:p>
          <a:p>
            <a:endParaRPr lang="en-US" dirty="0"/>
          </a:p>
        </p:txBody>
      </p:sp>
      <p:sp>
        <p:nvSpPr>
          <p:cNvPr id="43" name="Content Placeholder 42">
            <a:extLst>
              <a:ext uri="{FF2B5EF4-FFF2-40B4-BE49-F238E27FC236}">
                <a16:creationId xmlns:a16="http://schemas.microsoft.com/office/drawing/2014/main" id="{74B029FD-5D09-4D4F-B4DA-258A672249EB}"/>
              </a:ext>
            </a:extLst>
          </p:cNvPr>
          <p:cNvSpPr>
            <a:spLocks noGrp="1"/>
          </p:cNvSpPr>
          <p:nvPr>
            <p:ph idx="4294967295"/>
          </p:nvPr>
        </p:nvSpPr>
        <p:spPr>
          <a:xfrm>
            <a:off x="339330" y="429672"/>
            <a:ext cx="4579938" cy="6262687"/>
          </a:xfrm>
        </p:spPr>
        <p:txBody>
          <a:bodyPr>
            <a:normAutofit/>
          </a:bodyPr>
          <a:lstStyle/>
          <a:p>
            <a:pPr>
              <a:lnSpc>
                <a:spcPct val="90000"/>
              </a:lnSpc>
            </a:pPr>
            <a:r>
              <a:rPr lang="en-US" b="1" u="sng" dirty="0"/>
              <a:t>Pre-start Inspection</a:t>
            </a:r>
          </a:p>
          <a:p>
            <a:pPr marL="0" indent="0">
              <a:lnSpc>
                <a:spcPct val="90000"/>
              </a:lnSpc>
              <a:buNone/>
            </a:pPr>
            <a:r>
              <a:rPr lang="en-US" dirty="0"/>
              <a:t>Prior to each work shift, conduct a pre-start inspection to verify that the equipment and all its components are in safe operating condition. Follow the manufacturer's recommendations and include a check of:</a:t>
            </a:r>
          </a:p>
          <a:p>
            <a:pPr>
              <a:lnSpc>
                <a:spcPct val="90000"/>
              </a:lnSpc>
            </a:pPr>
            <a:endParaRPr lang="en-US" dirty="0"/>
          </a:p>
          <a:p>
            <a:pPr>
              <a:lnSpc>
                <a:spcPct val="90000"/>
              </a:lnSpc>
              <a:buFont typeface="Arial" panose="020B0604020202020204" pitchFamily="34" charset="0"/>
              <a:buChar char="•"/>
            </a:pPr>
            <a:r>
              <a:rPr lang="en-US" dirty="0"/>
              <a:t>Operating and Emergency Controls</a:t>
            </a:r>
          </a:p>
          <a:p>
            <a:pPr>
              <a:lnSpc>
                <a:spcPct val="90000"/>
              </a:lnSpc>
              <a:buFont typeface="Arial" panose="020B0604020202020204" pitchFamily="34" charset="0"/>
              <a:buChar char="•"/>
            </a:pPr>
            <a:r>
              <a:rPr lang="en-US" dirty="0"/>
              <a:t>The Boom</a:t>
            </a:r>
          </a:p>
          <a:p>
            <a:pPr>
              <a:lnSpc>
                <a:spcPct val="90000"/>
              </a:lnSpc>
              <a:buFont typeface="Arial" panose="020B0604020202020204" pitchFamily="34" charset="0"/>
              <a:buChar char="•"/>
            </a:pPr>
            <a:r>
              <a:rPr lang="en-US" dirty="0"/>
              <a:t>Guardrails</a:t>
            </a:r>
          </a:p>
          <a:p>
            <a:pPr>
              <a:lnSpc>
                <a:spcPct val="90000"/>
              </a:lnSpc>
              <a:buFont typeface="Arial" panose="020B0604020202020204" pitchFamily="34" charset="0"/>
              <a:buChar char="•"/>
            </a:pPr>
            <a:r>
              <a:rPr lang="en-US" dirty="0"/>
              <a:t>Hydraulic System</a:t>
            </a:r>
          </a:p>
          <a:p>
            <a:pPr>
              <a:lnSpc>
                <a:spcPct val="90000"/>
              </a:lnSpc>
              <a:buFont typeface="Arial" panose="020B0604020202020204" pitchFamily="34" charset="0"/>
              <a:buChar char="•"/>
            </a:pPr>
            <a:r>
              <a:rPr lang="en-US" dirty="0"/>
              <a:t>Outriggers</a:t>
            </a:r>
          </a:p>
          <a:p>
            <a:pPr>
              <a:lnSpc>
                <a:spcPct val="90000"/>
              </a:lnSpc>
              <a:buFont typeface="Arial" panose="020B0604020202020204" pitchFamily="34" charset="0"/>
              <a:buChar char="•"/>
            </a:pPr>
            <a:r>
              <a:rPr lang="en-US" dirty="0"/>
              <a:t>Emergency Stop Buttons</a:t>
            </a:r>
          </a:p>
          <a:p>
            <a:pPr>
              <a:lnSpc>
                <a:spcPct val="90000"/>
              </a:lnSpc>
              <a:buFont typeface="Arial" panose="020B0604020202020204" pitchFamily="34" charset="0"/>
              <a:buChar char="•"/>
            </a:pPr>
            <a:r>
              <a:rPr lang="en-US" dirty="0"/>
              <a:t>Tires</a:t>
            </a:r>
          </a:p>
          <a:p>
            <a:pPr>
              <a:lnSpc>
                <a:spcPct val="90000"/>
              </a:lnSpc>
              <a:buFont typeface="Arial" panose="020B0604020202020204" pitchFamily="34" charset="0"/>
              <a:buChar char="•"/>
            </a:pPr>
            <a:r>
              <a:rPr lang="en-US" dirty="0"/>
              <a:t>Safety Guards and Sensors</a:t>
            </a:r>
          </a:p>
          <a:p>
            <a:pPr>
              <a:lnSpc>
                <a:spcPct val="90000"/>
              </a:lnSpc>
              <a:buFont typeface="Arial" panose="020B0604020202020204" pitchFamily="34" charset="0"/>
              <a:buChar char="•"/>
            </a:pPr>
            <a:r>
              <a:rPr lang="en-US" dirty="0"/>
              <a:t>Emergency Descent System</a:t>
            </a:r>
          </a:p>
          <a:p>
            <a:pPr marL="0" indent="0">
              <a:lnSpc>
                <a:spcPct val="90000"/>
              </a:lnSpc>
              <a:buNone/>
            </a:pPr>
            <a:endParaRPr lang="en-US" dirty="0"/>
          </a:p>
        </p:txBody>
      </p:sp>
    </p:spTree>
    <p:extLst>
      <p:ext uri="{BB962C8B-B14F-4D97-AF65-F5344CB8AC3E}">
        <p14:creationId xmlns:p14="http://schemas.microsoft.com/office/powerpoint/2010/main" val="354268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5" name="TextBox 4">
            <a:extLst>
              <a:ext uri="{FF2B5EF4-FFF2-40B4-BE49-F238E27FC236}">
                <a16:creationId xmlns:a16="http://schemas.microsoft.com/office/drawing/2014/main" id="{343A5BDE-733D-48A8-81B7-BE6B3AA0DEFA}"/>
              </a:ext>
            </a:extLst>
          </p:cNvPr>
          <p:cNvSpPr txBox="1"/>
          <p:nvPr/>
        </p:nvSpPr>
        <p:spPr>
          <a:xfrm>
            <a:off x="739788" y="1171076"/>
            <a:ext cx="7049879" cy="923330"/>
          </a:xfrm>
          <a:prstGeom prst="rect">
            <a:avLst/>
          </a:prstGeom>
          <a:noFill/>
        </p:spPr>
        <p:txBody>
          <a:bodyPr wrap="none" rtlCol="0">
            <a:spAutoFit/>
          </a:bodyPr>
          <a:lstStyle/>
          <a:p>
            <a:r>
              <a:rPr lang="en-US" b="1" dirty="0"/>
              <a:t>Ensure that the lift is always FULLY CHARGED before each use. </a:t>
            </a:r>
          </a:p>
          <a:p>
            <a:r>
              <a:rPr lang="en-US" dirty="0"/>
              <a:t>Do you drain the batteries?  </a:t>
            </a:r>
            <a:br>
              <a:rPr lang="en-US" dirty="0"/>
            </a:br>
            <a:r>
              <a:rPr lang="en-US" dirty="0"/>
              <a:t>Nothing ruins batteries more than running them dead.. </a:t>
            </a:r>
          </a:p>
        </p:txBody>
      </p:sp>
      <p:sp>
        <p:nvSpPr>
          <p:cNvPr id="6" name="TextBox 5">
            <a:extLst>
              <a:ext uri="{FF2B5EF4-FFF2-40B4-BE49-F238E27FC236}">
                <a16:creationId xmlns:a16="http://schemas.microsoft.com/office/drawing/2014/main" id="{C1580263-15EC-4ABE-926B-87285B2F5146}"/>
              </a:ext>
            </a:extLst>
          </p:cNvPr>
          <p:cNvSpPr txBox="1"/>
          <p:nvPr/>
        </p:nvSpPr>
        <p:spPr>
          <a:xfrm>
            <a:off x="842597" y="3015915"/>
            <a:ext cx="2558329" cy="2862322"/>
          </a:xfrm>
          <a:prstGeom prst="rect">
            <a:avLst/>
          </a:prstGeom>
          <a:noFill/>
        </p:spPr>
        <p:txBody>
          <a:bodyPr wrap="square" rtlCol="0">
            <a:spAutoFit/>
          </a:bodyPr>
          <a:lstStyle/>
          <a:p>
            <a:r>
              <a:rPr lang="en-US" dirty="0"/>
              <a:t>Approximately 50% of premature </a:t>
            </a:r>
            <a:r>
              <a:rPr lang="en-US" b="1" dirty="0"/>
              <a:t>battery</a:t>
            </a:r>
            <a:r>
              <a:rPr lang="en-US" dirty="0"/>
              <a:t> failures is </a:t>
            </a:r>
            <a:r>
              <a:rPr lang="en-US" b="1" dirty="0"/>
              <a:t>caused</a:t>
            </a:r>
            <a:r>
              <a:rPr lang="en-US" dirty="0"/>
              <a:t> by the loss of water for normal recharging charging due to the lack of maintenance, evaporation from high under hood heat,</a:t>
            </a:r>
          </a:p>
        </p:txBody>
      </p:sp>
      <p:sp>
        <p:nvSpPr>
          <p:cNvPr id="2" name="Title 1" hidden="1">
            <a:extLst>
              <a:ext uri="{FF2B5EF4-FFF2-40B4-BE49-F238E27FC236}">
                <a16:creationId xmlns:a16="http://schemas.microsoft.com/office/drawing/2014/main" id="{1D037EF0-55F8-407E-AC45-94162DA306AA}"/>
              </a:ext>
            </a:extLst>
          </p:cNvPr>
          <p:cNvSpPr>
            <a:spLocks noGrp="1"/>
          </p:cNvSpPr>
          <p:nvPr>
            <p:ph type="title"/>
          </p:nvPr>
        </p:nvSpPr>
        <p:spPr/>
        <p:txBody>
          <a:bodyPr/>
          <a:lstStyle/>
          <a:p>
            <a:pPr rtl="0" eaLnBrk="1" latinLnBrk="0" hangingPunct="1"/>
            <a:r>
              <a:rPr lang="en-US" sz="1800" b="1" u="sng" kern="1200" dirty="0">
                <a:solidFill>
                  <a:srgbClr val="404040"/>
                </a:solidFill>
                <a:effectLst/>
                <a:latin typeface="Trebuchet MS" panose="020B0603020202020204" pitchFamily="34" charset="0"/>
                <a:ea typeface="+mn-ea"/>
                <a:cs typeface="+mn-cs"/>
              </a:rPr>
              <a:t>Pre-start Inspection – Part</a:t>
            </a:r>
            <a:r>
              <a:rPr lang="en-US" sz="1800" b="1" u="sng" kern="1200" baseline="0" dirty="0">
                <a:solidFill>
                  <a:srgbClr val="404040"/>
                </a:solidFill>
                <a:effectLst/>
                <a:latin typeface="Trebuchet MS" panose="020B0603020202020204" pitchFamily="34" charset="0"/>
                <a:ea typeface="+mn-ea"/>
                <a:cs typeface="+mn-cs"/>
              </a:rPr>
              <a:t> 2</a:t>
            </a:r>
            <a:endParaRPr lang="en-US" dirty="0"/>
          </a:p>
        </p:txBody>
      </p:sp>
      <p:pic>
        <p:nvPicPr>
          <p:cNvPr id="4" name="Content Placeholder 3" descr="Picture of the Charging control panel on a Scissor Lift">
            <a:extLst>
              <a:ext uri="{FF2B5EF4-FFF2-40B4-BE49-F238E27FC236}">
                <a16:creationId xmlns:a16="http://schemas.microsoft.com/office/drawing/2014/main" id="{DE884E1E-341B-4518-9B2D-DD1CBC5AB3E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108161" y="2313485"/>
            <a:ext cx="6899275" cy="3881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082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12" name="TextBox 11">
            <a:extLst>
              <a:ext uri="{FF2B5EF4-FFF2-40B4-BE49-F238E27FC236}">
                <a16:creationId xmlns:a16="http://schemas.microsoft.com/office/drawing/2014/main" id="{8A1373AA-9DAA-463B-8514-DE07916B54F4}"/>
              </a:ext>
            </a:extLst>
          </p:cNvPr>
          <p:cNvSpPr txBox="1"/>
          <p:nvPr/>
        </p:nvSpPr>
        <p:spPr>
          <a:xfrm>
            <a:off x="978324" y="1694048"/>
            <a:ext cx="4848748" cy="3785652"/>
          </a:xfrm>
          <a:prstGeom prst="rect">
            <a:avLst/>
          </a:prstGeom>
          <a:noFill/>
        </p:spPr>
        <p:txBody>
          <a:bodyPr wrap="square" rtlCol="0">
            <a:spAutoFit/>
          </a:bodyPr>
          <a:lstStyle/>
          <a:p>
            <a:r>
              <a:rPr lang="en-US" sz="2000" b="1" u="sng" dirty="0"/>
              <a:t>Inspect for Hydraulic oil leaks.</a:t>
            </a:r>
          </a:p>
          <a:p>
            <a:endParaRPr lang="en-US" sz="2000" b="1" u="sng" dirty="0"/>
          </a:p>
          <a:p>
            <a:endParaRPr lang="en-US" sz="2000" b="1" u="sng" dirty="0"/>
          </a:p>
          <a:p>
            <a:r>
              <a:rPr lang="en-US" b="1" dirty="0"/>
              <a:t>DO assess a leak as soon as it is noticeable</a:t>
            </a:r>
            <a:r>
              <a:rPr lang="en-US" dirty="0"/>
              <a:t>. </a:t>
            </a:r>
          </a:p>
          <a:p>
            <a:endParaRPr lang="en-US" dirty="0"/>
          </a:p>
          <a:p>
            <a:r>
              <a:rPr lang="en-US" dirty="0"/>
              <a:t>A minor leak could be a sign of a more severe problem within your hydraulic system. Resolving the issue as soon as possible can help prevent further performance issues and inefficiencies. </a:t>
            </a:r>
          </a:p>
          <a:p>
            <a:r>
              <a:rPr lang="en-US" dirty="0"/>
              <a:t>Time is of the essence regarding hydraulic leaks!</a:t>
            </a:r>
          </a:p>
        </p:txBody>
      </p:sp>
      <p:sp>
        <p:nvSpPr>
          <p:cNvPr id="2" name="Title 1" hidden="1">
            <a:extLst>
              <a:ext uri="{FF2B5EF4-FFF2-40B4-BE49-F238E27FC236}">
                <a16:creationId xmlns:a16="http://schemas.microsoft.com/office/drawing/2014/main" id="{5A9C10C9-6D81-47F4-8003-C4F3FAA8238D}"/>
              </a:ext>
            </a:extLst>
          </p:cNvPr>
          <p:cNvSpPr>
            <a:spLocks noGrp="1"/>
          </p:cNvSpPr>
          <p:nvPr>
            <p:ph type="title"/>
          </p:nvPr>
        </p:nvSpPr>
        <p:spPr/>
        <p:txBody>
          <a:bodyPr/>
          <a:lstStyle/>
          <a:p>
            <a:pPr rtl="0" eaLnBrk="1" latinLnBrk="0" hangingPunct="1"/>
            <a:r>
              <a:rPr lang="en-US" sz="1800" b="1" u="sng" kern="1200" dirty="0">
                <a:solidFill>
                  <a:srgbClr val="404040"/>
                </a:solidFill>
                <a:effectLst/>
                <a:latin typeface="Trebuchet MS" panose="020B0603020202020204" pitchFamily="34" charset="0"/>
                <a:ea typeface="+mn-ea"/>
                <a:cs typeface="+mn-cs"/>
              </a:rPr>
              <a:t>Pre-start Inspection – Part 3</a:t>
            </a:r>
            <a:endParaRPr lang="en-US" dirty="0"/>
          </a:p>
        </p:txBody>
      </p:sp>
      <p:pic>
        <p:nvPicPr>
          <p:cNvPr id="11" name="Content Placeholder 10" descr="Picture of a leaking Hydraulic fitting">
            <a:extLst>
              <a:ext uri="{FF2B5EF4-FFF2-40B4-BE49-F238E27FC236}">
                <a16:creationId xmlns:a16="http://schemas.microsoft.com/office/drawing/2014/main" id="{04715E09-F0F6-4528-B082-A20576D3A3EF}"/>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6404552" y="2165206"/>
            <a:ext cx="4956175" cy="3881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361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4" name="TextBox 3">
            <a:extLst>
              <a:ext uri="{FF2B5EF4-FFF2-40B4-BE49-F238E27FC236}">
                <a16:creationId xmlns:a16="http://schemas.microsoft.com/office/drawing/2014/main" id="{9814FB67-3070-4CAD-894F-D0C638CB94E4}"/>
              </a:ext>
            </a:extLst>
          </p:cNvPr>
          <p:cNvSpPr txBox="1"/>
          <p:nvPr/>
        </p:nvSpPr>
        <p:spPr>
          <a:xfrm>
            <a:off x="1490496" y="722673"/>
            <a:ext cx="2985113" cy="830997"/>
          </a:xfrm>
          <a:prstGeom prst="rect">
            <a:avLst/>
          </a:prstGeom>
          <a:noFill/>
        </p:spPr>
        <p:txBody>
          <a:bodyPr wrap="none" rtlCol="0">
            <a:spAutoFit/>
          </a:bodyPr>
          <a:lstStyle/>
          <a:p>
            <a:pPr algn="ctr"/>
            <a:r>
              <a:rPr lang="en-US" sz="4800" b="1" u="sng" dirty="0">
                <a:solidFill>
                  <a:srgbClr val="FF0000"/>
                </a:solidFill>
              </a:rPr>
              <a:t>CAUTION!</a:t>
            </a:r>
          </a:p>
        </p:txBody>
      </p:sp>
      <p:sp>
        <p:nvSpPr>
          <p:cNvPr id="12" name="TextBox 11">
            <a:extLst>
              <a:ext uri="{FF2B5EF4-FFF2-40B4-BE49-F238E27FC236}">
                <a16:creationId xmlns:a16="http://schemas.microsoft.com/office/drawing/2014/main" id="{8A1373AA-9DAA-463B-8514-DE07916B54F4}"/>
              </a:ext>
            </a:extLst>
          </p:cNvPr>
          <p:cNvSpPr txBox="1"/>
          <p:nvPr/>
        </p:nvSpPr>
        <p:spPr>
          <a:xfrm>
            <a:off x="842598" y="1577054"/>
            <a:ext cx="4981432" cy="4832092"/>
          </a:xfrm>
          <a:prstGeom prst="rect">
            <a:avLst/>
          </a:prstGeom>
          <a:noFill/>
        </p:spPr>
        <p:txBody>
          <a:bodyPr wrap="square" rtlCol="0">
            <a:spAutoFit/>
          </a:bodyPr>
          <a:lstStyle/>
          <a:p>
            <a:endParaRPr lang="en-US" sz="2800" b="1" dirty="0"/>
          </a:p>
          <a:p>
            <a:r>
              <a:rPr lang="en-US" sz="2000" b="1" dirty="0"/>
              <a:t>DON’T ever use your hand to check for a hydraulic leak!</a:t>
            </a:r>
            <a:r>
              <a:rPr lang="en-US" sz="2000" dirty="0"/>
              <a:t> </a:t>
            </a:r>
          </a:p>
          <a:p>
            <a:endParaRPr lang="en-US" sz="2000" dirty="0"/>
          </a:p>
          <a:p>
            <a:r>
              <a:rPr lang="en-US" sz="2000" dirty="0"/>
              <a:t>Hydraulic fluid can reach temperatures of 300 degrees Fahrenheit or higher which would result in a severe burn if it were to ever meet your skin. </a:t>
            </a:r>
          </a:p>
          <a:p>
            <a:r>
              <a:rPr lang="en-US" sz="2000" dirty="0"/>
              <a:t>These leaks can have a velocity of more than 600 feet per second and have been known to inject fluid through the skin, including that which is covered with thick leather gloves. Burns such as these would require immediate medical attention, possible amputation</a:t>
            </a:r>
            <a:endParaRPr lang="en-US" sz="2800" b="1" dirty="0"/>
          </a:p>
        </p:txBody>
      </p:sp>
      <p:pic>
        <p:nvPicPr>
          <p:cNvPr id="6" name="Picture 5" descr="Picture describe not to use bare hands to inspect a loose hydraulic fitting">
            <a:extLst>
              <a:ext uri="{FF2B5EF4-FFF2-40B4-BE49-F238E27FC236}">
                <a16:creationId xmlns:a16="http://schemas.microsoft.com/office/drawing/2014/main" id="{2D327A68-E5C6-4B05-B1FF-E599CE676C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387910" y="1933516"/>
            <a:ext cx="5240210" cy="3735613"/>
          </a:xfrm>
          <a:prstGeom prst="rect">
            <a:avLst/>
          </a:prstGeom>
          <a:ln>
            <a:noFill/>
          </a:ln>
          <a:effectLst>
            <a:outerShdw blurRad="292100" dist="139700" dir="2700000" algn="tl" rotWithShape="0">
              <a:srgbClr val="333333">
                <a:alpha val="65000"/>
              </a:srgbClr>
            </a:outerShdw>
          </a:effectLst>
        </p:spPr>
      </p:pic>
      <p:sp>
        <p:nvSpPr>
          <p:cNvPr id="2" name="Multiplication Sign 1" title="hand checking leak">
            <a:extLst>
              <a:ext uri="{FF2B5EF4-FFF2-40B4-BE49-F238E27FC236}">
                <a16:creationId xmlns:a16="http://schemas.microsoft.com/office/drawing/2014/main" id="{741CE294-1E94-44E6-9101-328804C2E371}"/>
              </a:ext>
              <a:ext uri="{C183D7F6-B498-43B3-948B-1728B52AA6E4}">
                <adec:decorative xmlns:adec="http://schemas.microsoft.com/office/drawing/2017/decorative" xmlns="" val="1"/>
              </a:ext>
            </a:extLst>
          </p:cNvPr>
          <p:cNvSpPr/>
          <p:nvPr/>
        </p:nvSpPr>
        <p:spPr>
          <a:xfrm>
            <a:off x="7139026" y="1342653"/>
            <a:ext cx="4029719" cy="4832092"/>
          </a:xfrm>
          <a:prstGeom prst="mathMultiply">
            <a:avLst>
              <a:gd name="adj1" fmla="val 4825"/>
            </a:avLst>
          </a:prstGeom>
          <a:solidFill>
            <a:srgbClr val="FF000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hidden="1">
            <a:extLst>
              <a:ext uri="{FF2B5EF4-FFF2-40B4-BE49-F238E27FC236}">
                <a16:creationId xmlns:a16="http://schemas.microsoft.com/office/drawing/2014/main" id="{7752220B-D84C-42C3-A2E6-E8E6D24F60A1}"/>
              </a:ext>
            </a:extLst>
          </p:cNvPr>
          <p:cNvSpPr>
            <a:spLocks noGrp="1"/>
          </p:cNvSpPr>
          <p:nvPr>
            <p:ph type="title"/>
          </p:nvPr>
        </p:nvSpPr>
        <p:spPr/>
        <p:txBody>
          <a:bodyPr/>
          <a:lstStyle/>
          <a:p>
            <a:r>
              <a:rPr lang="en-US" dirty="0"/>
              <a:t>Pre-start Inspection – Part 4</a:t>
            </a:r>
          </a:p>
        </p:txBody>
      </p:sp>
    </p:spTree>
    <p:extLst>
      <p:ext uri="{BB962C8B-B14F-4D97-AF65-F5344CB8AC3E}">
        <p14:creationId xmlns:p14="http://schemas.microsoft.com/office/powerpoint/2010/main" val="224690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a tire gash">
            <a:extLst>
              <a:ext uri="{FF2B5EF4-FFF2-40B4-BE49-F238E27FC236}">
                <a16:creationId xmlns:a16="http://schemas.microsoft.com/office/drawing/2014/main" id="{32295BAC-2175-42AC-BA7B-C894261D5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2816372"/>
            <a:ext cx="6604125" cy="371482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solidFill>
            <a:schemeClr val="bg1"/>
          </a:solid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itle 1" hidden="1">
            <a:extLst>
              <a:ext uri="{FF2B5EF4-FFF2-40B4-BE49-F238E27FC236}">
                <a16:creationId xmlns:a16="http://schemas.microsoft.com/office/drawing/2014/main" id="{4FFE69D4-78A5-4297-9F01-FF246E08EC8D}"/>
              </a:ext>
            </a:extLst>
          </p:cNvPr>
          <p:cNvSpPr>
            <a:spLocks noGrp="1"/>
          </p:cNvSpPr>
          <p:nvPr>
            <p:ph type="title"/>
          </p:nvPr>
        </p:nvSpPr>
        <p:spPr/>
        <p:txBody>
          <a:bodyPr/>
          <a:lstStyle/>
          <a:p>
            <a:r>
              <a:rPr lang="en-US" dirty="0"/>
              <a:t>Pre-start Inspection – Part 5</a:t>
            </a:r>
          </a:p>
        </p:txBody>
      </p:sp>
      <p:pic>
        <p:nvPicPr>
          <p:cNvPr id="4" name="Content Placeholder 3" descr="Picture of a Large Tire to a Scissor Lift">
            <a:extLst>
              <a:ext uri="{FF2B5EF4-FFF2-40B4-BE49-F238E27FC236}">
                <a16:creationId xmlns:a16="http://schemas.microsoft.com/office/drawing/2014/main" id="{08C9EA5E-C001-4048-8739-A4A1FAB53E12}"/>
              </a:ext>
            </a:extLst>
          </p:cNvPr>
          <p:cNvPicPr>
            <a:picLocks noGrp="1" noChangeAspect="1"/>
          </p:cNvPicPr>
          <p:nvPr>
            <p:ph idx="4294967295"/>
          </p:nvPr>
        </p:nvPicPr>
        <p:blipFill>
          <a:blip r:embed="rId4" cstate="email">
            <a:alphaModFix amt="35000"/>
            <a:extLst>
              <a:ext uri="{28A0092B-C50C-407E-A947-70E740481C1C}">
                <a14:useLocalDpi xmlns:a14="http://schemas.microsoft.com/office/drawing/2010/main"/>
              </a:ext>
            </a:extLst>
          </a:blip>
          <a:stretch>
            <a:fillRect/>
          </a:stretch>
        </p:blipFill>
        <p:spPr>
          <a:xfrm>
            <a:off x="-74613" y="0"/>
            <a:ext cx="12266613" cy="6858000"/>
          </a:xfrm>
          <a:prstGeom prst="rect">
            <a:avLst/>
          </a:prstGeom>
        </p:spPr>
      </p:pic>
      <p:sp>
        <p:nvSpPr>
          <p:cNvPr id="7" name="TextBox 6">
            <a:extLst>
              <a:ext uri="{FF2B5EF4-FFF2-40B4-BE49-F238E27FC236}">
                <a16:creationId xmlns:a16="http://schemas.microsoft.com/office/drawing/2014/main" id="{353EFDE9-E679-4761-A2E1-5C31E1CED49D}"/>
              </a:ext>
            </a:extLst>
          </p:cNvPr>
          <p:cNvSpPr txBox="1"/>
          <p:nvPr/>
        </p:nvSpPr>
        <p:spPr>
          <a:xfrm>
            <a:off x="4681968" y="2090172"/>
            <a:ext cx="6221185" cy="2677656"/>
          </a:xfrm>
          <a:prstGeom prst="rect">
            <a:avLst/>
          </a:prstGeom>
          <a:solidFill>
            <a:schemeClr val="bg1"/>
          </a:solidFill>
        </p:spPr>
        <p:txBody>
          <a:bodyPr wrap="square" rtlCol="0">
            <a:spAutoFit/>
          </a:bodyPr>
          <a:lstStyle/>
          <a:p>
            <a:pPr algn="ctr"/>
            <a:r>
              <a:rPr lang="en-US" sz="2400" b="1" u="sng" dirty="0"/>
              <a:t>You should routinely inspect all tires for</a:t>
            </a:r>
          </a:p>
          <a:p>
            <a:endParaRPr lang="en-US" sz="2400" b="1" u="sng" dirty="0"/>
          </a:p>
          <a:p>
            <a:r>
              <a:rPr lang="en-US" sz="2400" dirty="0"/>
              <a:t>Cuts, tears, or missing chunks to the tread area and sidewalls.  Additionally, solid rubber tires should be frequently checked to ensure they are completely bonded to the rim</a:t>
            </a:r>
            <a:r>
              <a:rPr lang="en-US" dirty="0"/>
              <a:t>.</a:t>
            </a:r>
          </a:p>
        </p:txBody>
      </p:sp>
    </p:spTree>
    <p:extLst>
      <p:ext uri="{BB962C8B-B14F-4D97-AF65-F5344CB8AC3E}">
        <p14:creationId xmlns:p14="http://schemas.microsoft.com/office/powerpoint/2010/main" val="101889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Module-3</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lvl="0" indent="-285750">
              <a:buClr>
                <a:srgbClr val="90C226"/>
              </a:buClr>
              <a:buFont typeface="Arial" panose="020B0604020202020204" pitchFamily="34" charset="0"/>
              <a:buChar char="•"/>
            </a:pPr>
            <a:r>
              <a:rPr lang="en-US" sz="4800" b="1" dirty="0">
                <a:solidFill>
                  <a:schemeClr val="bg2">
                    <a:lumMod val="90000"/>
                  </a:schemeClr>
                </a:solidFill>
              </a:rPr>
              <a:t>Types of Lifts</a:t>
            </a:r>
          </a:p>
          <a:p>
            <a:pPr marL="285750" lvl="0" indent="-285750">
              <a:buClr>
                <a:srgbClr val="90C226"/>
              </a:buClr>
              <a:buFont typeface="Arial" panose="020B0604020202020204" pitchFamily="34" charset="0"/>
              <a:buChar char="•"/>
            </a:pPr>
            <a:endParaRPr lang="en-US" sz="3600" b="1" dirty="0">
              <a:solidFill>
                <a:schemeClr val="bg2">
                  <a:lumMod val="90000"/>
                </a:schemeClr>
              </a:solidFill>
            </a:endParaRPr>
          </a:p>
          <a:p>
            <a:pPr marL="285750" lvl="0" indent="-285750">
              <a:spcBef>
                <a:spcPts val="1200"/>
              </a:spcBef>
              <a:buClr>
                <a:srgbClr val="90C226"/>
              </a:buClr>
              <a:buFont typeface="Arial" panose="020B0604020202020204" pitchFamily="34" charset="0"/>
              <a:buChar char="•"/>
            </a:pPr>
            <a:r>
              <a:rPr lang="en-US" sz="4800" b="1" dirty="0">
                <a:solidFill>
                  <a:schemeClr val="bg2">
                    <a:lumMod val="90000"/>
                  </a:schemeClr>
                </a:solidFill>
              </a:rPr>
              <a:t>Care / Inspections</a:t>
            </a:r>
          </a:p>
          <a:p>
            <a:pPr marL="285750" lvl="0" indent="-285750">
              <a:spcBef>
                <a:spcPts val="1200"/>
              </a:spcBef>
              <a:buClr>
                <a:srgbClr val="90C226"/>
              </a:buClr>
              <a:buFont typeface="Arial" panose="020B0604020202020204" pitchFamily="34" charset="0"/>
              <a:buChar char="•"/>
            </a:pPr>
            <a:endParaRPr lang="en-US" sz="3600" b="1" dirty="0">
              <a:solidFill>
                <a:srgbClr val="1B3049"/>
              </a:solidFill>
            </a:endParaRPr>
          </a:p>
          <a:p>
            <a:pPr marL="285750" lvl="0" indent="-285750">
              <a:spcBef>
                <a:spcPts val="600"/>
              </a:spcBef>
              <a:buClr>
                <a:srgbClr val="90C226"/>
              </a:buClr>
              <a:buFont typeface="Arial" panose="020B0604020202020204" pitchFamily="34" charset="0"/>
              <a:buChar char="•"/>
            </a:pPr>
            <a:r>
              <a:rPr lang="en-US" sz="4800" b="1" dirty="0">
                <a:solidFill>
                  <a:srgbClr val="1B3049"/>
                </a:solidFill>
              </a:rPr>
              <a:t>Safe Operation</a:t>
            </a:r>
          </a:p>
          <a:p>
            <a:endParaRPr lang="en-US" dirty="0"/>
          </a:p>
        </p:txBody>
      </p:sp>
    </p:spTree>
    <p:extLst>
      <p:ext uri="{BB962C8B-B14F-4D97-AF65-F5344CB8AC3E}">
        <p14:creationId xmlns:p14="http://schemas.microsoft.com/office/powerpoint/2010/main" val="285496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haracter of an Inspector">
            <a:extLst>
              <a:ext uri="{FF2B5EF4-FFF2-40B4-BE49-F238E27FC236}">
                <a16:creationId xmlns:a16="http://schemas.microsoft.com/office/drawing/2014/main" id="{04302874-4B48-44BD-A061-6FA443332A5F}"/>
              </a:ext>
            </a:extLst>
          </p:cNvPr>
          <p:cNvPicPr>
            <a:picLocks noChangeAspect="1"/>
          </p:cNvPicPr>
          <p:nvPr/>
        </p:nvPicPr>
        <p:blipFill>
          <a:blip r:embed="rId3"/>
          <a:stretch>
            <a:fillRect/>
          </a:stretch>
        </p:blipFill>
        <p:spPr>
          <a:xfrm>
            <a:off x="9394722" y="1707142"/>
            <a:ext cx="2782529" cy="4548365"/>
          </a:xfrm>
          <a:prstGeom prst="rect">
            <a:avLst/>
          </a:prstGeom>
        </p:spPr>
      </p:pic>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extBox 1">
            <a:extLst>
              <a:ext uri="{FF2B5EF4-FFF2-40B4-BE49-F238E27FC236}">
                <a16:creationId xmlns:a16="http://schemas.microsoft.com/office/drawing/2014/main" id="{6F3B4354-1E79-428F-8687-297E7F83F699}"/>
              </a:ext>
            </a:extLst>
          </p:cNvPr>
          <p:cNvSpPr txBox="1"/>
          <p:nvPr/>
        </p:nvSpPr>
        <p:spPr>
          <a:xfrm>
            <a:off x="899656" y="1194624"/>
            <a:ext cx="4803751" cy="461665"/>
          </a:xfrm>
          <a:prstGeom prst="rect">
            <a:avLst/>
          </a:prstGeom>
          <a:noFill/>
        </p:spPr>
        <p:txBody>
          <a:bodyPr wrap="none" rtlCol="0">
            <a:spAutoFit/>
          </a:bodyPr>
          <a:lstStyle/>
          <a:p>
            <a:r>
              <a:rPr lang="en-US" sz="2400" b="1" dirty="0"/>
              <a:t>Start with a Worksite inspection</a:t>
            </a:r>
          </a:p>
        </p:txBody>
      </p:sp>
      <p:sp>
        <p:nvSpPr>
          <p:cNvPr id="4" name="Title 3" hidden="1">
            <a:extLst>
              <a:ext uri="{FF2B5EF4-FFF2-40B4-BE49-F238E27FC236}">
                <a16:creationId xmlns:a16="http://schemas.microsoft.com/office/drawing/2014/main" id="{9D42CB64-6B7A-412C-A0D5-10F1B6CEDD74}"/>
              </a:ext>
            </a:extLst>
          </p:cNvPr>
          <p:cNvSpPr>
            <a:spLocks noGrp="1"/>
          </p:cNvSpPr>
          <p:nvPr>
            <p:ph type="title"/>
          </p:nvPr>
        </p:nvSpPr>
        <p:spPr/>
        <p:txBody>
          <a:bodyPr/>
          <a:lstStyle/>
          <a:p>
            <a:r>
              <a:rPr lang="en-US" dirty="0"/>
              <a:t>Safe Operation</a:t>
            </a: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394855" y="2056679"/>
            <a:ext cx="9748838" cy="4514850"/>
          </a:xfrm>
        </p:spPr>
        <p:txBody>
          <a:bodyPr>
            <a:normAutofit/>
          </a:bodyPr>
          <a:lstStyle/>
          <a:p>
            <a:pPr marL="0" lvl="0" indent="0" defTabSz="914400">
              <a:spcBef>
                <a:spcPts val="0"/>
              </a:spcBef>
              <a:buClrTx/>
              <a:buSzTx/>
              <a:buNone/>
            </a:pPr>
            <a:r>
              <a:rPr lang="en-US" sz="2800" dirty="0">
                <a:solidFill>
                  <a:srgbClr val="99CB38">
                    <a:lumMod val="50000"/>
                  </a:srgbClr>
                </a:solidFill>
                <a:latin typeface="Calibri" panose="020F0502020204030204"/>
              </a:rPr>
              <a:t>It is necessary to inspect the work site also. Items to inspect include:</a:t>
            </a:r>
          </a:p>
          <a:p>
            <a:pPr marL="0" lvl="0" indent="0" defTabSz="914400">
              <a:spcBef>
                <a:spcPts val="0"/>
              </a:spcBef>
              <a:buClrTx/>
              <a:buSzTx/>
              <a:buNone/>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The surface on which the lift will be used,</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Hazards that might create dangerous driving conditions,</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Above hazards that may effect personal while the lift is extended,</a:t>
            </a:r>
          </a:p>
          <a:p>
            <a:pPr lvl="0" defTabSz="914400">
              <a:spcBef>
                <a:spcPts val="0"/>
              </a:spcBef>
              <a:buClrTx/>
              <a:buSzTx/>
              <a:buFont typeface="Arial" panose="020B0604020202020204" pitchFamily="34" charset="0"/>
              <a:buChar char="•"/>
            </a:pPr>
            <a:r>
              <a:rPr lang="en-US" sz="2800" dirty="0">
                <a:solidFill>
                  <a:srgbClr val="99CB38">
                    <a:lumMod val="50000"/>
                  </a:srgbClr>
                </a:solidFill>
                <a:latin typeface="Calibri" panose="020F0502020204030204"/>
              </a:rPr>
              <a:t>Weather conditions</a:t>
            </a:r>
          </a:p>
          <a:p>
            <a:pPr lvl="0" defTabSz="914400">
              <a:spcBef>
                <a:spcPts val="0"/>
              </a:spcBef>
              <a:buClrTx/>
              <a:buSzTx/>
              <a:buFont typeface="Arial" panose="020B0604020202020204" pitchFamily="34" charset="0"/>
              <a:buChar char="•"/>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endParaRPr lang="en-US" sz="1050" dirty="0">
              <a:solidFill>
                <a:srgbClr val="99CB38">
                  <a:lumMod val="50000"/>
                </a:srgbClr>
              </a:solidFill>
              <a:latin typeface="Calibri" panose="020F0502020204030204"/>
            </a:endParaRPr>
          </a:p>
          <a:p>
            <a:pPr marL="0" lvl="0" indent="0" defTabSz="914400">
              <a:spcBef>
                <a:spcPts val="0"/>
              </a:spcBef>
              <a:buClrTx/>
              <a:buSzTx/>
              <a:buNone/>
            </a:pPr>
            <a:r>
              <a:rPr lang="en-US" sz="2400" dirty="0">
                <a:solidFill>
                  <a:srgbClr val="99CB38">
                    <a:lumMod val="50000"/>
                  </a:srgbClr>
                </a:solidFill>
                <a:latin typeface="Calibri" panose="020F0502020204030204"/>
              </a:rPr>
              <a:t>(Additional inspections may be required by the lift manufacturer.)</a:t>
            </a:r>
            <a:endParaRPr lang="en-US" sz="2800" dirty="0">
              <a:solidFill>
                <a:srgbClr val="99CB38">
                  <a:lumMod val="50000"/>
                </a:srgbClr>
              </a:solidFill>
              <a:latin typeface="Calibri" panose="020F0502020204030204"/>
            </a:endParaRPr>
          </a:p>
        </p:txBody>
      </p:sp>
    </p:spTree>
    <p:extLst>
      <p:ext uri="{BB962C8B-B14F-4D97-AF65-F5344CB8AC3E}">
        <p14:creationId xmlns:p14="http://schemas.microsoft.com/office/powerpoint/2010/main" val="186955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5" name="TextBox 4">
            <a:extLst>
              <a:ext uri="{FF2B5EF4-FFF2-40B4-BE49-F238E27FC236}">
                <a16:creationId xmlns:a16="http://schemas.microsoft.com/office/drawing/2014/main" id="{92992BBC-0A00-4B8A-8AE2-BA4779D83FEC}"/>
              </a:ext>
            </a:extLst>
          </p:cNvPr>
          <p:cNvSpPr txBox="1"/>
          <p:nvPr/>
        </p:nvSpPr>
        <p:spPr>
          <a:xfrm>
            <a:off x="775257" y="1091387"/>
            <a:ext cx="4770137" cy="5386090"/>
          </a:xfrm>
          <a:prstGeom prst="rect">
            <a:avLst/>
          </a:prstGeom>
          <a:noFill/>
        </p:spPr>
        <p:txBody>
          <a:bodyPr wrap="square" rtlCol="0">
            <a:spAutoFit/>
          </a:bodyPr>
          <a:lstStyle/>
          <a:p>
            <a:r>
              <a:rPr lang="en-US" sz="2800" b="1" dirty="0"/>
              <a:t>Failure to cordon off:</a:t>
            </a:r>
          </a:p>
          <a:p>
            <a:endParaRPr lang="en-US" sz="2800" b="1" dirty="0"/>
          </a:p>
          <a:p>
            <a:r>
              <a:rPr lang="en-US" dirty="0"/>
              <a:t>• Aerial lifts have been struck by other</a:t>
            </a:r>
          </a:p>
          <a:p>
            <a:r>
              <a:rPr lang="en-US" dirty="0"/>
              <a:t>construction equipment or oncoming traffic when the work</a:t>
            </a:r>
          </a:p>
          <a:p>
            <a:r>
              <a:rPr lang="en-US" dirty="0"/>
              <a:t>area is not properly marked or cordoned off.</a:t>
            </a:r>
          </a:p>
          <a:p>
            <a:endParaRPr lang="en-US" dirty="0"/>
          </a:p>
          <a:p>
            <a:r>
              <a:rPr lang="en-US" dirty="0"/>
              <a:t>• Workers can be injured if they inadvertently</a:t>
            </a:r>
          </a:p>
          <a:p>
            <a:r>
              <a:rPr lang="en-US" dirty="0"/>
              <a:t>enter an unmarked area and are struck by falling</a:t>
            </a:r>
          </a:p>
          <a:p>
            <a:r>
              <a:rPr lang="en-US" dirty="0"/>
              <a:t>material, tools, or debris.</a:t>
            </a:r>
          </a:p>
          <a:p>
            <a:endParaRPr lang="en-US" dirty="0"/>
          </a:p>
          <a:p>
            <a:r>
              <a:rPr lang="en-US" dirty="0"/>
              <a:t>• In unmarked areas, workers can be injured</a:t>
            </a:r>
          </a:p>
          <a:p>
            <a:r>
              <a:rPr lang="en-US" dirty="0"/>
              <a:t>by swinging booms and pinched by scissor</a:t>
            </a:r>
          </a:p>
          <a:p>
            <a:r>
              <a:rPr lang="en-US" dirty="0"/>
              <a:t>mechanisms</a:t>
            </a:r>
          </a:p>
        </p:txBody>
      </p:sp>
      <p:sp>
        <p:nvSpPr>
          <p:cNvPr id="2" name="Title 1" hidden="1">
            <a:extLst>
              <a:ext uri="{FF2B5EF4-FFF2-40B4-BE49-F238E27FC236}">
                <a16:creationId xmlns:a16="http://schemas.microsoft.com/office/drawing/2014/main" id="{F5956F3F-48F5-4AD3-B15B-8D0D13C19F4B}"/>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2</a:t>
            </a:r>
            <a:endParaRPr lang="en-US" dirty="0"/>
          </a:p>
        </p:txBody>
      </p:sp>
      <p:pic>
        <p:nvPicPr>
          <p:cNvPr id="4" name="Content Placeholder 3" descr="Picture of elevated view from a boom lift">
            <a:extLst>
              <a:ext uri="{FF2B5EF4-FFF2-40B4-BE49-F238E27FC236}">
                <a16:creationId xmlns:a16="http://schemas.microsoft.com/office/drawing/2014/main" id="{0A151C3D-4037-4606-A537-FDD4F00F3625}"/>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5928484" y="1843713"/>
            <a:ext cx="5081587" cy="3881437"/>
          </a:xfrm>
          <a:prstGeom prst="rect">
            <a:avLst/>
          </a:prstGeom>
          <a:ln>
            <a:noFill/>
          </a:ln>
          <a:effectLst>
            <a:softEdge rad="112500"/>
          </a:effectLst>
        </p:spPr>
      </p:pic>
    </p:spTree>
    <p:extLst>
      <p:ext uri="{BB962C8B-B14F-4D97-AF65-F5344CB8AC3E}">
        <p14:creationId xmlns:p14="http://schemas.microsoft.com/office/powerpoint/2010/main" val="408847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4" y="2537786"/>
            <a:ext cx="3555255" cy="1951244"/>
          </a:xfrm>
        </p:spPr>
        <p:txBody>
          <a:bodyPr anchor="ctr">
            <a:normAutofit/>
          </a:bodyPr>
          <a:lstStyle/>
          <a:p>
            <a:r>
              <a:rPr lang="en-US" altLang="en-US" sz="5400" b="1" dirty="0"/>
              <a:t>Disclaimer</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829877" y="1475874"/>
            <a:ext cx="6806039" cy="4401205"/>
          </a:xfrm>
          <a:prstGeom prst="rect">
            <a:avLst/>
          </a:prstGeom>
          <a:solidFill>
            <a:schemeClr val="accent1">
              <a:alpha val="54000"/>
            </a:schemeClr>
          </a:solidFill>
          <a:effectLst>
            <a:softEdge rad="101600"/>
          </a:effectLst>
        </p:spPr>
        <p:txBody>
          <a:bodyPr wrap="square" lIns="274320" rtlCol="0">
            <a:spAutoFit/>
          </a:bodyPr>
          <a:lstStyle/>
          <a:p>
            <a:r>
              <a:rPr lang="en-US" altLang="en-US" sz="2800" dirty="0">
                <a:latin typeface="Calibri" panose="020F0502020204030204" pitchFamily="34" charset="0"/>
                <a:ea typeface="Times New Roman" panose="02020603050405020304" pitchFamily="18" charset="0"/>
                <a:cs typeface="Arial" panose="020B0604020202020204" pitchFamily="34" charset="0"/>
              </a:rPr>
              <a:t>This material was produced under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grant number SH-05073-SH8 from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the Occupational Safety and Health                                        Administration, U.S. Department of Labor.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n-US" altLang="en-US" sz="2800" dirty="0">
                <a:latin typeface="Calibri" panose="020F0502020204030204" pitchFamily="34" charset="0"/>
                <a:ea typeface="Times New Roman" panose="02020603050405020304" pitchFamily="18" charset="0"/>
                <a:cs typeface="Arial" panose="020B0604020202020204" pitchFamily="34" charset="0"/>
              </a:rPr>
              <a:t>It does not necessarily reflect the views or policies of the U.S. Department of Labor, nor does mention of trade names, commercial products, or organizations imply endorsement by the U.S. Government.</a:t>
            </a:r>
            <a:endParaRPr lang="en-US" alt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6" name="TextBox 5">
            <a:extLst>
              <a:ext uri="{FF2B5EF4-FFF2-40B4-BE49-F238E27FC236}">
                <a16:creationId xmlns:a16="http://schemas.microsoft.com/office/drawing/2014/main" id="{B3237E15-A93B-40C8-9B41-348E4599387E}"/>
              </a:ext>
            </a:extLst>
          </p:cNvPr>
          <p:cNvSpPr txBox="1"/>
          <p:nvPr/>
        </p:nvSpPr>
        <p:spPr>
          <a:xfrm>
            <a:off x="1500894" y="1150377"/>
            <a:ext cx="7643106" cy="1200329"/>
          </a:xfrm>
          <a:prstGeom prst="rect">
            <a:avLst/>
          </a:prstGeom>
          <a:noFill/>
        </p:spPr>
        <p:txBody>
          <a:bodyPr wrap="square" rtlCol="0">
            <a:spAutoFit/>
          </a:bodyPr>
          <a:lstStyle/>
          <a:p>
            <a:pPr algn="ctr"/>
            <a:r>
              <a:rPr lang="en-US" sz="2400" dirty="0"/>
              <a:t>Make sure that you have received proper training (both general training and hands-on practical training) </a:t>
            </a:r>
          </a:p>
        </p:txBody>
      </p:sp>
      <p:sp>
        <p:nvSpPr>
          <p:cNvPr id="2" name="Title 1" hidden="1">
            <a:extLst>
              <a:ext uri="{FF2B5EF4-FFF2-40B4-BE49-F238E27FC236}">
                <a16:creationId xmlns:a16="http://schemas.microsoft.com/office/drawing/2014/main" id="{87041F12-3B23-41B3-888A-DA63ABEAFED8}"/>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3</a:t>
            </a:r>
            <a:endParaRPr lang="en-US" dirty="0"/>
          </a:p>
        </p:txBody>
      </p:sp>
      <p:pic>
        <p:nvPicPr>
          <p:cNvPr id="4" name="Content Placeholder 3" descr="Picture of a worker closing gate chain before commencing ">
            <a:extLst>
              <a:ext uri="{FF2B5EF4-FFF2-40B4-BE49-F238E27FC236}">
                <a16:creationId xmlns:a16="http://schemas.microsoft.com/office/drawing/2014/main" id="{8B44CF66-FEE0-429D-8A04-4ECFEE918DCC}"/>
              </a:ext>
            </a:extLst>
          </p:cNvPr>
          <p:cNvPicPr>
            <a:picLocks noGrp="1" noChangeAspect="1"/>
          </p:cNvPicPr>
          <p:nvPr>
            <p:ph idx="4294967295"/>
          </p:nvPr>
        </p:nvPicPr>
        <p:blipFill rotWithShape="1">
          <a:blip r:embed="rId3" cstate="email">
            <a:alphaModFix amt="70000"/>
            <a:extLst>
              <a:ext uri="{28A0092B-C50C-407E-A947-70E740481C1C}">
                <a14:useLocalDpi xmlns:a14="http://schemas.microsoft.com/office/drawing/2010/main"/>
              </a:ext>
            </a:extLst>
          </a:blip>
          <a:srcRect/>
          <a:stretch/>
        </p:blipFill>
        <p:spPr>
          <a:xfrm flipH="1">
            <a:off x="6314931" y="2100263"/>
            <a:ext cx="4941887" cy="4595812"/>
          </a:xfrm>
          <a:prstGeom prst="rect">
            <a:avLst/>
          </a:prstGeom>
          <a:ln>
            <a:noFill/>
          </a:ln>
          <a:effectLst>
            <a:softEdge rad="112500"/>
          </a:effectLst>
        </p:spPr>
      </p:pic>
      <p:sp>
        <p:nvSpPr>
          <p:cNvPr id="5" name="TextBox 4">
            <a:extLst>
              <a:ext uri="{FF2B5EF4-FFF2-40B4-BE49-F238E27FC236}">
                <a16:creationId xmlns:a16="http://schemas.microsoft.com/office/drawing/2014/main" id="{7834C7C3-F1B6-4D46-826F-A7861118E938}"/>
              </a:ext>
            </a:extLst>
          </p:cNvPr>
          <p:cNvSpPr txBox="1"/>
          <p:nvPr/>
        </p:nvSpPr>
        <p:spPr>
          <a:xfrm rot="10800000" flipV="1">
            <a:off x="693173" y="2857728"/>
            <a:ext cx="5012275" cy="3477875"/>
          </a:xfrm>
          <a:prstGeom prst="rect">
            <a:avLst/>
          </a:prstGeom>
          <a:noFill/>
        </p:spPr>
        <p:txBody>
          <a:bodyPr wrap="square" rtlCol="0">
            <a:spAutoFit/>
          </a:bodyPr>
          <a:lstStyle/>
          <a:p>
            <a:r>
              <a:rPr lang="en-US" sz="2000" dirty="0"/>
              <a:t>Thoroughly read the operator’s manual and safety signs on the machine, and understand the function and location of all safety devices and controls before beginning operation. </a:t>
            </a:r>
          </a:p>
          <a:p>
            <a:endParaRPr lang="en-US" sz="2000" dirty="0"/>
          </a:p>
          <a:p>
            <a:r>
              <a:rPr lang="en-US" sz="2000" dirty="0"/>
              <a:t>Fatalities caused by falls from elevation continue to be a leading cause of death for construction workers. Please ensure that platform gates close and or chains are attached.</a:t>
            </a:r>
          </a:p>
        </p:txBody>
      </p:sp>
    </p:spTree>
    <p:extLst>
      <p:ext uri="{BB962C8B-B14F-4D97-AF65-F5344CB8AC3E}">
        <p14:creationId xmlns:p14="http://schemas.microsoft.com/office/powerpoint/2010/main" val="392470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5" name="TextBox 4">
            <a:extLst>
              <a:ext uri="{FF2B5EF4-FFF2-40B4-BE49-F238E27FC236}">
                <a16:creationId xmlns:a16="http://schemas.microsoft.com/office/drawing/2014/main" id="{61686CF9-DE35-4530-A90C-86295A48A951}"/>
              </a:ext>
            </a:extLst>
          </p:cNvPr>
          <p:cNvSpPr txBox="1"/>
          <p:nvPr/>
        </p:nvSpPr>
        <p:spPr>
          <a:xfrm>
            <a:off x="7784148" y="1814049"/>
            <a:ext cx="3616355" cy="3693319"/>
          </a:xfrm>
          <a:prstGeom prst="rect">
            <a:avLst/>
          </a:prstGeom>
          <a:noFill/>
        </p:spPr>
        <p:txBody>
          <a:bodyPr wrap="square" rtlCol="0">
            <a:spAutoFit/>
          </a:bodyPr>
          <a:lstStyle/>
          <a:p>
            <a:r>
              <a:rPr lang="en-US" dirty="0"/>
              <a:t>When you have reached your work area, Push the Emergency Stop Button, to be sure the lift does not move. </a:t>
            </a:r>
          </a:p>
          <a:p>
            <a:endParaRPr lang="en-US" dirty="0"/>
          </a:p>
          <a:p>
            <a:r>
              <a:rPr lang="en-US" dirty="0"/>
              <a:t>Pushing in the Red Emergency Stop button to the off position will stop all functions and turns the engine off. </a:t>
            </a:r>
          </a:p>
          <a:p>
            <a:endParaRPr lang="en-US" dirty="0"/>
          </a:p>
          <a:p>
            <a:r>
              <a:rPr lang="en-US" dirty="0"/>
              <a:t>Pull out the red Emergency Stop button to the on position to run the machine again. </a:t>
            </a:r>
          </a:p>
        </p:txBody>
      </p:sp>
      <p:sp>
        <p:nvSpPr>
          <p:cNvPr id="2" name="Title 1" hidden="1">
            <a:extLst>
              <a:ext uri="{FF2B5EF4-FFF2-40B4-BE49-F238E27FC236}">
                <a16:creationId xmlns:a16="http://schemas.microsoft.com/office/drawing/2014/main" id="{72EFA068-70B3-49F6-9BA7-824355E8EB79}"/>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a:t>
            </a:r>
            <a:r>
              <a:rPr lang="en-US" sz="3600" kern="1200" baseline="0" dirty="0">
                <a:solidFill>
                  <a:srgbClr val="90C226"/>
                </a:solidFill>
                <a:effectLst/>
                <a:latin typeface="Trebuchet MS" panose="020B0603020202020204" pitchFamily="34" charset="0"/>
                <a:ea typeface="+mj-ea"/>
                <a:cs typeface="+mj-cs"/>
              </a:rPr>
              <a:t> 4</a:t>
            </a:r>
            <a:endParaRPr lang="en-US" dirty="0"/>
          </a:p>
        </p:txBody>
      </p:sp>
      <p:pic>
        <p:nvPicPr>
          <p:cNvPr id="4" name="Content Placeholder 3" descr="Picture of the Control panel on a Scissor Lift">
            <a:extLst>
              <a:ext uri="{FF2B5EF4-FFF2-40B4-BE49-F238E27FC236}">
                <a16:creationId xmlns:a16="http://schemas.microsoft.com/office/drawing/2014/main" id="{21E5184E-A848-47F7-8C29-CFE12FA03C6A}"/>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498763" y="1814049"/>
            <a:ext cx="6419850" cy="387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36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itle 1" hidden="1">
            <a:extLst>
              <a:ext uri="{FF2B5EF4-FFF2-40B4-BE49-F238E27FC236}">
                <a16:creationId xmlns:a16="http://schemas.microsoft.com/office/drawing/2014/main" id="{21B8562D-7270-46D6-9096-BBE70F26F329}"/>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5</a:t>
            </a:r>
            <a:endParaRPr lang="en-US" dirty="0"/>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699693" y="1201738"/>
            <a:ext cx="4219575" cy="3541712"/>
          </a:xfrm>
        </p:spPr>
        <p:txBody>
          <a:bodyPr>
            <a:normAutofit/>
          </a:bodyPr>
          <a:lstStyle/>
          <a:p>
            <a:r>
              <a:rPr lang="en-US" sz="2000" dirty="0"/>
              <a:t>Always watch out for pedestrian.</a:t>
            </a:r>
          </a:p>
          <a:p>
            <a:endParaRPr lang="en-US" sz="2000" dirty="0"/>
          </a:p>
          <a:p>
            <a:r>
              <a:rPr lang="en-US" sz="2000" dirty="0"/>
              <a:t>Be sure to beep horn and clearly communicate your moves.</a:t>
            </a:r>
          </a:p>
          <a:p>
            <a:endParaRPr lang="en-US" sz="2000" dirty="0"/>
          </a:p>
          <a:p>
            <a:r>
              <a:rPr lang="en-US" sz="2000" dirty="0"/>
              <a:t>Never allow anyone to climb the sides of lift.</a:t>
            </a:r>
          </a:p>
          <a:p>
            <a:endParaRPr lang="en-US" dirty="0"/>
          </a:p>
        </p:txBody>
      </p:sp>
      <p:sp>
        <p:nvSpPr>
          <p:cNvPr id="7" name="TextBox 6">
            <a:extLst>
              <a:ext uri="{FF2B5EF4-FFF2-40B4-BE49-F238E27FC236}">
                <a16:creationId xmlns:a16="http://schemas.microsoft.com/office/drawing/2014/main" id="{D5100DE2-A90A-4FA3-B126-D769F689E79C}"/>
              </a:ext>
            </a:extLst>
          </p:cNvPr>
          <p:cNvSpPr txBox="1"/>
          <p:nvPr/>
        </p:nvSpPr>
        <p:spPr>
          <a:xfrm>
            <a:off x="501444" y="5338912"/>
            <a:ext cx="5840362" cy="923330"/>
          </a:xfrm>
          <a:prstGeom prst="rect">
            <a:avLst/>
          </a:prstGeom>
          <a:noFill/>
        </p:spPr>
        <p:txBody>
          <a:bodyPr wrap="square" rtlCol="0">
            <a:spAutoFit/>
          </a:bodyPr>
          <a:lstStyle/>
          <a:p>
            <a:r>
              <a:rPr lang="en-US" dirty="0"/>
              <a:t>Ladders must NEVER be used on the platform. Just one step on the ladder, makes the guard rails lower and ineffective.</a:t>
            </a:r>
          </a:p>
        </p:txBody>
      </p:sp>
      <p:pic>
        <p:nvPicPr>
          <p:cNvPr id="6" name="Picture 5" descr="Picture of Ladders and a plank setup on a scissor lift">
            <a:extLst>
              <a:ext uri="{FF2B5EF4-FFF2-40B4-BE49-F238E27FC236}">
                <a16:creationId xmlns:a16="http://schemas.microsoft.com/office/drawing/2014/main" id="{D2050766-FC1F-46D7-A53F-8012FAA92878}"/>
              </a:ext>
            </a:extLst>
          </p:cNvPr>
          <p:cNvPicPr>
            <a:picLocks noChangeAspect="1"/>
          </p:cNvPicPr>
          <p:nvPr/>
        </p:nvPicPr>
        <p:blipFill>
          <a:blip r:embed="rId3"/>
          <a:stretch>
            <a:fillRect/>
          </a:stretch>
        </p:blipFill>
        <p:spPr>
          <a:xfrm flipH="1">
            <a:off x="6508239" y="1605087"/>
            <a:ext cx="5235028" cy="4816225"/>
          </a:xfrm>
          <a:prstGeom prst="rect">
            <a:avLst/>
          </a:prstGeom>
          <a:ln>
            <a:noFill/>
          </a:ln>
          <a:effectLst>
            <a:softEdge rad="112500"/>
          </a:effectLst>
        </p:spPr>
      </p:pic>
    </p:spTree>
    <p:extLst>
      <p:ext uri="{BB962C8B-B14F-4D97-AF65-F5344CB8AC3E}">
        <p14:creationId xmlns:p14="http://schemas.microsoft.com/office/powerpoint/2010/main" val="295603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4" name="Title 3" hidden="1">
            <a:extLst>
              <a:ext uri="{FF2B5EF4-FFF2-40B4-BE49-F238E27FC236}">
                <a16:creationId xmlns:a16="http://schemas.microsoft.com/office/drawing/2014/main" id="{047FD15B-6018-468E-A94A-43B38A5A2648}"/>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a:t>
            </a:r>
            <a:r>
              <a:rPr lang="en-US" sz="3600" kern="1200" baseline="0" dirty="0">
                <a:solidFill>
                  <a:srgbClr val="90C226"/>
                </a:solidFill>
                <a:effectLst/>
                <a:latin typeface="Trebuchet MS" panose="020B0603020202020204" pitchFamily="34" charset="0"/>
                <a:ea typeface="+mj-ea"/>
                <a:cs typeface="+mj-cs"/>
              </a:rPr>
              <a:t> 6</a:t>
            </a:r>
            <a:endParaRPr lang="en-US" dirty="0"/>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663677" y="78647"/>
            <a:ext cx="3629025" cy="2943225"/>
          </a:xfrm>
        </p:spPr>
        <p:txBody>
          <a:bodyPr>
            <a:normAutofit/>
          </a:bodyPr>
          <a:lstStyle/>
          <a:p>
            <a:pPr marL="0" indent="0">
              <a:buNone/>
            </a:pPr>
            <a:r>
              <a:rPr lang="en-US" sz="4000" b="1" dirty="0"/>
              <a:t>Trained and</a:t>
            </a:r>
          </a:p>
          <a:p>
            <a:pPr marL="0" indent="0">
              <a:buNone/>
            </a:pPr>
            <a:r>
              <a:rPr lang="en-US" sz="4000" b="1" dirty="0"/>
              <a:t>Authorized Operators</a:t>
            </a:r>
          </a:p>
        </p:txBody>
      </p:sp>
      <p:sp>
        <p:nvSpPr>
          <p:cNvPr id="2" name="TextBox 1">
            <a:extLst>
              <a:ext uri="{FF2B5EF4-FFF2-40B4-BE49-F238E27FC236}">
                <a16:creationId xmlns:a16="http://schemas.microsoft.com/office/drawing/2014/main" id="{E57C5863-5288-476B-9A53-8B3BDE48ABB0}"/>
              </a:ext>
            </a:extLst>
          </p:cNvPr>
          <p:cNvSpPr txBox="1"/>
          <p:nvPr/>
        </p:nvSpPr>
        <p:spPr>
          <a:xfrm>
            <a:off x="663677" y="2684206"/>
            <a:ext cx="5840060" cy="4801314"/>
          </a:xfrm>
          <a:prstGeom prst="rect">
            <a:avLst/>
          </a:prstGeom>
          <a:noFill/>
        </p:spPr>
        <p:txBody>
          <a:bodyPr wrap="none" rtlCol="0">
            <a:spAutoFit/>
          </a:bodyPr>
          <a:lstStyle/>
          <a:p>
            <a:pPr marL="285750" indent="-285750">
              <a:buFont typeface="Arial" panose="020B0604020202020204" pitchFamily="34" charset="0"/>
              <a:buChar char="•"/>
            </a:pPr>
            <a:r>
              <a:rPr lang="en-US" dirty="0"/>
              <a:t>Only operate Aerial Lifts if trained and Authorized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Understand Operating Instructions and Safety rules.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Receive Hands-on Training from a Qualified Person.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Know how to Inspect Equipment and Work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Demonstrate How to Safely Operate Equipment.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at Least 10 feet Away from Power Lines.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Never disable a safety or warning device.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4" descr="Picture of a Scissor Lift Practical Training Class">
            <a:extLst>
              <a:ext uri="{FF2B5EF4-FFF2-40B4-BE49-F238E27FC236}">
                <a16:creationId xmlns:a16="http://schemas.microsoft.com/office/drawing/2014/main" id="{82BA50D7-07CE-4F01-810A-EAE67C23B57D}"/>
              </a:ext>
            </a:extLst>
          </p:cNvPr>
          <p:cNvPicPr>
            <a:picLocks noChangeAspect="1"/>
          </p:cNvPicPr>
          <p:nvPr/>
        </p:nvPicPr>
        <p:blipFill>
          <a:blip r:embed="rId3">
            <a:alphaModFix amt="70000"/>
          </a:blip>
          <a:stretch>
            <a:fillRect/>
          </a:stretch>
        </p:blipFill>
        <p:spPr>
          <a:xfrm flipH="1">
            <a:off x="6535957" y="2148840"/>
            <a:ext cx="5207309" cy="3915896"/>
          </a:xfrm>
          <a:prstGeom prst="rect">
            <a:avLst/>
          </a:prstGeom>
          <a:ln>
            <a:noFill/>
          </a:ln>
          <a:effectLst>
            <a:softEdge rad="112500"/>
          </a:effectLst>
        </p:spPr>
      </p:pic>
    </p:spTree>
    <p:extLst>
      <p:ext uri="{BB962C8B-B14F-4D97-AF65-F5344CB8AC3E}">
        <p14:creationId xmlns:p14="http://schemas.microsoft.com/office/powerpoint/2010/main" val="353044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Content Placeholder 8" descr="Picture showing a construction site while it is raining">
            <a:extLst>
              <a:ext uri="{FF2B5EF4-FFF2-40B4-BE49-F238E27FC236}">
                <a16:creationId xmlns:a16="http://schemas.microsoft.com/office/drawing/2014/main" id="{69BC54E5-19D2-48C8-AF4C-396FC90658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8" name="TextBox 7" descr="Aerial Lifts for Construction">
            <a:extLst>
              <a:ext uri="{FF2B5EF4-FFF2-40B4-BE49-F238E27FC236}">
                <a16:creationId xmlns:a16="http://schemas.microsoft.com/office/drawing/2014/main" id="{BFE1EF56-A0D6-470C-AEC3-C69B3C36E7DD}"/>
              </a:ext>
            </a:extLst>
          </p:cNvPr>
          <p:cNvSpPr txBox="1"/>
          <p:nvPr/>
        </p:nvSpPr>
        <p:spPr>
          <a:xfrm>
            <a:off x="677333" y="609600"/>
            <a:ext cx="6392938" cy="734351"/>
          </a:xfrm>
          <a:prstGeom prst="rect">
            <a:avLst/>
          </a:prstGeom>
          <a:solidFill>
            <a:schemeClr val="bg1"/>
          </a:solidFill>
        </p:spPr>
        <p:txBody>
          <a:bodyPr vert="horz" lIns="91440" tIns="45720" rIns="91440" bIns="45720" rtlCol="0" anchor="t">
            <a:normAutofit/>
          </a:bodyPr>
          <a:lstStyle/>
          <a:p>
            <a:pPr>
              <a:spcBef>
                <a:spcPct val="0"/>
              </a:spcBef>
              <a:spcAft>
                <a:spcPts val="600"/>
              </a:spcAft>
            </a:pPr>
            <a:r>
              <a:rPr lang="en-US" sz="3600" dirty="0">
                <a:latin typeface="+mj-lt"/>
                <a:ea typeface="+mj-ea"/>
                <a:cs typeface="+mj-cs"/>
              </a:rPr>
              <a:t>Aerial lifts for Construction</a:t>
            </a:r>
          </a:p>
        </p:txBody>
      </p:sp>
      <p:sp>
        <p:nvSpPr>
          <p:cNvPr id="2" name="Title 1" hidden="1">
            <a:extLst>
              <a:ext uri="{FF2B5EF4-FFF2-40B4-BE49-F238E27FC236}">
                <a16:creationId xmlns:a16="http://schemas.microsoft.com/office/drawing/2014/main" id="{672C9FFA-183F-407B-9F73-9B4E9C5A5B6F}"/>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7</a:t>
            </a:r>
            <a:endParaRPr lang="en-US" dirty="0"/>
          </a:p>
        </p:txBody>
      </p:sp>
      <p:sp>
        <p:nvSpPr>
          <p:cNvPr id="43" name="Content Placeholder 42">
            <a:extLst>
              <a:ext uri="{FF2B5EF4-FFF2-40B4-BE49-F238E27FC236}">
                <a16:creationId xmlns:a16="http://schemas.microsoft.com/office/drawing/2014/main" id="{F4096D0E-EBB3-4509-BEAB-0A6B00A8311C}"/>
              </a:ext>
            </a:extLst>
          </p:cNvPr>
          <p:cNvSpPr>
            <a:spLocks noGrp="1"/>
          </p:cNvSpPr>
          <p:nvPr>
            <p:ph idx="4294967295"/>
          </p:nvPr>
        </p:nvSpPr>
        <p:spPr>
          <a:xfrm>
            <a:off x="305069" y="2139807"/>
            <a:ext cx="4337050" cy="4254500"/>
          </a:xfrm>
        </p:spPr>
        <p:txBody>
          <a:bodyPr vert="horz" lIns="91440" tIns="45720" rIns="91440" bIns="45720" rtlCol="0">
            <a:normAutofit lnSpcReduction="10000"/>
          </a:bodyPr>
          <a:lstStyle/>
          <a:p>
            <a:r>
              <a:rPr lang="en-US" sz="2800" dirty="0"/>
              <a:t> Use the Aerial lift outside only when </a:t>
            </a:r>
            <a:r>
              <a:rPr lang="en-US" sz="2800" b="1" u="sng" dirty="0"/>
              <a:t>weather conditions </a:t>
            </a:r>
            <a:r>
              <a:rPr lang="en-US" sz="2800" dirty="0"/>
              <a:t>are good. </a:t>
            </a:r>
          </a:p>
          <a:p>
            <a:endParaRPr lang="en-US" sz="2000" dirty="0"/>
          </a:p>
          <a:p>
            <a:r>
              <a:rPr lang="en-US" sz="2800" dirty="0"/>
              <a:t>Scissor lifts rated for outdoor use are generally limited to wind speeds below 28 miles per hour. </a:t>
            </a:r>
          </a:p>
        </p:txBody>
      </p:sp>
    </p:spTree>
    <p:extLst>
      <p:ext uri="{BB962C8B-B14F-4D97-AF65-F5344CB8AC3E}">
        <p14:creationId xmlns:p14="http://schemas.microsoft.com/office/powerpoint/2010/main" val="427280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itle 1" hidden="1">
            <a:extLst>
              <a:ext uri="{FF2B5EF4-FFF2-40B4-BE49-F238E27FC236}">
                <a16:creationId xmlns:a16="http://schemas.microsoft.com/office/drawing/2014/main" id="{1BF8FB80-34AE-4DCE-A994-161CCE68EE37}"/>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8</a:t>
            </a:r>
            <a:endParaRPr lang="en-US" dirty="0"/>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1061749" y="1568162"/>
            <a:ext cx="9717087" cy="5665788"/>
          </a:xfrm>
        </p:spPr>
        <p:txBody>
          <a:bodyPr>
            <a:normAutofit/>
          </a:bodyPr>
          <a:lstStyle/>
          <a:p>
            <a:pPr fontAlgn="base"/>
            <a:r>
              <a:rPr lang="en-US" sz="2000" dirty="0">
                <a:solidFill>
                  <a:srgbClr val="B22323"/>
                </a:solidFill>
                <a:latin typeface="Helvetica Neue"/>
              </a:rPr>
              <a:t>Weather Factors and Aerial Work Platforms</a:t>
            </a:r>
          </a:p>
          <a:p>
            <a:pPr marL="0" indent="0" fontAlgn="base">
              <a:buNone/>
            </a:pPr>
            <a:endParaRPr lang="en-US" sz="2000" dirty="0">
              <a:solidFill>
                <a:srgbClr val="8F8F8F"/>
              </a:solidFill>
              <a:latin typeface="inherit"/>
            </a:endParaRPr>
          </a:p>
          <a:p>
            <a:pPr marL="0" indent="0" fontAlgn="base">
              <a:buNone/>
            </a:pPr>
            <a:r>
              <a:rPr lang="en-US" sz="2000" dirty="0">
                <a:solidFill>
                  <a:srgbClr val="666666"/>
                </a:solidFill>
                <a:latin typeface="inherit"/>
              </a:rPr>
              <a:t>Weather conditions can adversely affect </a:t>
            </a:r>
            <a:r>
              <a:rPr lang="en-US" sz="2000" u="sng" dirty="0">
                <a:solidFill>
                  <a:srgbClr val="A31818"/>
                </a:solidFill>
                <a:latin typeface="inherit"/>
              </a:rPr>
              <a:t>A</a:t>
            </a:r>
            <a:r>
              <a:rPr lang="en-US" sz="2000" dirty="0">
                <a:solidFill>
                  <a:srgbClr val="A31818"/>
                </a:solidFill>
                <a:latin typeface="inherit"/>
                <a:hlinkClick r:id="rId3" tooltip="Truck Mounted Aerial Work Platforms">
                  <a:extLst>
                    <a:ext uri="{A12FA001-AC4F-418D-AE19-62706E023703}">
                      <ahyp:hlinkClr xmlns:ahyp="http://schemas.microsoft.com/office/drawing/2018/hyperlinkcolor" xmlns="" val="tx"/>
                    </a:ext>
                  </a:extLst>
                </a:hlinkClick>
              </a:rPr>
              <a:t>erial Work Platform </a:t>
            </a:r>
            <a:r>
              <a:rPr lang="en-US" sz="2000" dirty="0">
                <a:solidFill>
                  <a:srgbClr val="A31818"/>
                </a:solidFill>
                <a:latin typeface="inherit"/>
              </a:rPr>
              <a:t> </a:t>
            </a:r>
            <a:r>
              <a:rPr lang="en-US" sz="2000" dirty="0">
                <a:solidFill>
                  <a:srgbClr val="666666"/>
                </a:solidFill>
                <a:latin typeface="inherit"/>
              </a:rPr>
              <a:t>lifting activities. They need to be thoroughly considered both during the planning and execution of a </a:t>
            </a:r>
            <a:r>
              <a:rPr lang="en-US" sz="2000" b="1" dirty="0">
                <a:solidFill>
                  <a:srgbClr val="666666"/>
                </a:solidFill>
                <a:latin typeface="inherit"/>
              </a:rPr>
              <a:t>Boom lift</a:t>
            </a:r>
            <a:r>
              <a:rPr lang="en-US" sz="2000" dirty="0">
                <a:solidFill>
                  <a:srgbClr val="666666"/>
                </a:solidFill>
                <a:latin typeface="inherit"/>
              </a:rPr>
              <a:t> or </a:t>
            </a:r>
            <a:r>
              <a:rPr lang="en-US" sz="2000" b="1" dirty="0">
                <a:solidFill>
                  <a:srgbClr val="666666"/>
                </a:solidFill>
                <a:latin typeface="inherit"/>
              </a:rPr>
              <a:t>Scissor Lift</a:t>
            </a:r>
            <a:r>
              <a:rPr lang="en-US" sz="2000" dirty="0">
                <a:solidFill>
                  <a:srgbClr val="666666"/>
                </a:solidFill>
                <a:latin typeface="inherit"/>
              </a:rPr>
              <a:t>. Special efforts may be required to ensure adequate warning is provided to avoid a sudden storm disrupting a lift in progress.</a:t>
            </a:r>
          </a:p>
          <a:p>
            <a:pPr marL="0" indent="0" fontAlgn="base">
              <a:buNone/>
            </a:pPr>
            <a:endParaRPr lang="en-US" sz="2000" dirty="0">
              <a:solidFill>
                <a:srgbClr val="666666"/>
              </a:solidFill>
              <a:latin typeface="inherit"/>
            </a:endParaRPr>
          </a:p>
          <a:p>
            <a:pPr fontAlgn="base"/>
            <a:r>
              <a:rPr lang="en-US" sz="2000" dirty="0">
                <a:solidFill>
                  <a:srgbClr val="C00000"/>
                </a:solidFill>
                <a:latin typeface="Helvetica Neue"/>
              </a:rPr>
              <a:t>WIND</a:t>
            </a:r>
          </a:p>
          <a:p>
            <a:pPr marL="0" indent="0" fontAlgn="base">
              <a:buNone/>
            </a:pPr>
            <a:r>
              <a:rPr lang="en-US" sz="2000" b="1" dirty="0">
                <a:solidFill>
                  <a:srgbClr val="666666"/>
                </a:solidFill>
                <a:latin typeface="inherit"/>
              </a:rPr>
              <a:t>Note: </a:t>
            </a:r>
            <a:r>
              <a:rPr lang="en-US" sz="2000" dirty="0">
                <a:solidFill>
                  <a:srgbClr val="666666"/>
                </a:solidFill>
                <a:latin typeface="inherit"/>
              </a:rPr>
              <a:t>In the absence of manufacturers’ specific written advice, seriously consider postponing use of the lift if the wind speed/gust is in the range of 15-28 mph. Above 28 mph  use of the lift must be canceled.</a:t>
            </a:r>
          </a:p>
        </p:txBody>
      </p:sp>
    </p:spTree>
    <p:extLst>
      <p:ext uri="{BB962C8B-B14F-4D97-AF65-F5344CB8AC3E}">
        <p14:creationId xmlns:p14="http://schemas.microsoft.com/office/powerpoint/2010/main" val="77536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14552" y="274637"/>
            <a:ext cx="7856483" cy="792163"/>
          </a:xfrm>
          <a:prstGeom prst="rect">
            <a:avLst/>
          </a:prstGeom>
        </p:spPr>
        <p:txBody>
          <a:bodyPr lIns="91434" tIns="45718" rIns="91434" bIns="45718">
            <a:normAutofit/>
          </a:bodyPr>
          <a:lstStyle/>
          <a:p>
            <a:pPr marL="342874" indent="-342874" algn="ctr">
              <a:spcBef>
                <a:spcPct val="20000"/>
              </a:spcBef>
              <a:defRPr/>
            </a:pPr>
            <a:r>
              <a:rPr lang="en-US" sz="4000" b="1" dirty="0">
                <a:solidFill>
                  <a:schemeClr val="tx2"/>
                </a:solidFill>
              </a:rPr>
              <a:t>Is Fall Protection Needed?</a:t>
            </a:r>
          </a:p>
        </p:txBody>
      </p:sp>
      <p:pic>
        <p:nvPicPr>
          <p:cNvPr id="217090" name="Content Placeholder 2" descr="Picture of a GENIE Scissor Lift"/>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895132" y="1384738"/>
            <a:ext cx="7992533" cy="4495800"/>
          </a:xfrm>
          <a:prstGeom prst="rect">
            <a:avLst/>
          </a:prstGeom>
          <a:ln>
            <a:noFill/>
          </a:ln>
          <a:effectLst>
            <a:outerShdw blurRad="292100" dist="139700" dir="2700000" algn="tl" rotWithShape="0">
              <a:srgbClr val="333333">
                <a:alpha val="65000"/>
              </a:srgbClr>
            </a:outerShdw>
          </a:effectLst>
        </p:spPr>
      </p:pic>
      <p:sp>
        <p:nvSpPr>
          <p:cNvPr id="2" name="Title 1" hidden="1">
            <a:extLst>
              <a:ext uri="{FF2B5EF4-FFF2-40B4-BE49-F238E27FC236}">
                <a16:creationId xmlns:a16="http://schemas.microsoft.com/office/drawing/2014/main" id="{A1C9CCFC-393A-4B07-9EBC-3D18B91AFFD9}"/>
              </a:ext>
            </a:extLst>
          </p:cNvPr>
          <p:cNvSpPr>
            <a:spLocks noGrp="1"/>
          </p:cNvSpPr>
          <p:nvPr>
            <p:ph type="title" idx="4294967295"/>
          </p:nvPr>
        </p:nvSpPr>
        <p:spPr/>
        <p:txBody>
          <a:bodyPr>
            <a:normAutofit/>
          </a:bodyPr>
          <a:lstStyle/>
          <a:p>
            <a:r>
              <a:rPr lang="en-US" dirty="0"/>
              <a:t>Safe Operation – Part 9</a:t>
            </a:r>
          </a:p>
        </p:txBody>
      </p:sp>
    </p:spTree>
    <p:extLst>
      <p:ext uri="{BB962C8B-B14F-4D97-AF65-F5344CB8AC3E}">
        <p14:creationId xmlns:p14="http://schemas.microsoft.com/office/powerpoint/2010/main" val="5493584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pic>
        <p:nvPicPr>
          <p:cNvPr id="7" name="Content Placeholder 2" descr="OSHA Letter of Interpretation Explaining the requirement of Fall Protection on a scissor Lift, not to require a harness. ">
            <a:extLst>
              <a:ext uri="{FF2B5EF4-FFF2-40B4-BE49-F238E27FC236}">
                <a16:creationId xmlns:a16="http://schemas.microsoft.com/office/drawing/2014/main" id="{98882554-03C1-48F3-BBF9-6B52C2CFDF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6571" y="1257300"/>
            <a:ext cx="9358806" cy="3263727"/>
          </a:xfrm>
          <a:prstGeom prst="rect">
            <a:avLst/>
          </a:prstGeom>
          <a:noFill/>
          <a:ln w="9525">
            <a:noFill/>
            <a:miter lim="800000"/>
            <a:headEnd/>
            <a:tailEnd/>
          </a:ln>
          <a:effectLst/>
        </p:spPr>
      </p:pic>
      <p:pic>
        <p:nvPicPr>
          <p:cNvPr id="9" name="Picture 3" descr="OSHA Letter of Interpretation Explaining the requirement of Fall Protection on a scissor Lift, not to require a harness. ">
            <a:extLst>
              <a:ext uri="{FF2B5EF4-FFF2-40B4-BE49-F238E27FC236}">
                <a16:creationId xmlns:a16="http://schemas.microsoft.com/office/drawing/2014/main" id="{3A2342A3-ACC6-42F3-A852-C4A47CB222E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0892" y="4689989"/>
            <a:ext cx="11172375" cy="199904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hidden="1">
            <a:extLst>
              <a:ext uri="{FF2B5EF4-FFF2-40B4-BE49-F238E27FC236}">
                <a16:creationId xmlns:a16="http://schemas.microsoft.com/office/drawing/2014/main" id="{9B2FFC6D-4455-4897-9B56-E7ADC102342C}"/>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10</a:t>
            </a:r>
            <a:endParaRPr lang="en-US" dirty="0"/>
          </a:p>
        </p:txBody>
      </p:sp>
    </p:spTree>
    <p:extLst>
      <p:ext uri="{BB962C8B-B14F-4D97-AF65-F5344CB8AC3E}">
        <p14:creationId xmlns:p14="http://schemas.microsoft.com/office/powerpoint/2010/main" val="657528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0"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itle 1" hidden="1">
            <a:extLst>
              <a:ext uri="{FF2B5EF4-FFF2-40B4-BE49-F238E27FC236}">
                <a16:creationId xmlns:a16="http://schemas.microsoft.com/office/drawing/2014/main" id="{B456AA2A-9399-436E-A534-DF592D4EC222}"/>
              </a:ext>
            </a:extLst>
          </p:cNvPr>
          <p:cNvSpPr>
            <a:spLocks noGrp="1"/>
          </p:cNvSpPr>
          <p:nvPr>
            <p:ph type="title"/>
          </p:nvPr>
        </p:nvSpPr>
        <p:spPr/>
        <p:txBody>
          <a:bodyPr/>
          <a:lstStyle/>
          <a:p>
            <a:r>
              <a:rPr lang="en-US" sz="3600" kern="1200" dirty="0">
                <a:solidFill>
                  <a:srgbClr val="90C226"/>
                </a:solidFill>
                <a:effectLst/>
                <a:latin typeface="Trebuchet MS" panose="020B0603020202020204" pitchFamily="34" charset="0"/>
                <a:ea typeface="+mj-ea"/>
                <a:cs typeface="+mj-cs"/>
              </a:rPr>
              <a:t>Safe Operation – Part 11</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1558636" y="1679432"/>
            <a:ext cx="9448800" cy="4891087"/>
          </a:xfrm>
        </p:spPr>
        <p:txBody>
          <a:bodyPr>
            <a:normAutofit/>
          </a:bodyPr>
          <a:lstStyle/>
          <a:p>
            <a:pPr algn="ctr"/>
            <a:r>
              <a:rPr lang="en-US" sz="2400" b="1" u="sng" dirty="0"/>
              <a:t>In almost every industry, there are areas where workers are subjected to fall hazards</a:t>
            </a:r>
            <a:r>
              <a:rPr lang="en-US" sz="2400" b="1" dirty="0"/>
              <a:t>. </a:t>
            </a:r>
          </a:p>
          <a:p>
            <a:pPr marL="0" indent="0" algn="ctr">
              <a:buNone/>
            </a:pPr>
            <a:r>
              <a:rPr lang="en-US" sz="2000" dirty="0"/>
              <a:t>When selecting fall protection equipment, three components make up a complete fall protection system. These are the ABC’s of fall protection:</a:t>
            </a:r>
          </a:p>
          <a:p>
            <a:pPr marL="0" indent="0" algn="ctr">
              <a:buNone/>
            </a:pPr>
            <a:r>
              <a:rPr lang="en-US" sz="2400" b="1" dirty="0"/>
              <a:t>        Anchorage... Body support… Means of Connection</a:t>
            </a:r>
          </a:p>
          <a:p>
            <a:pPr marL="0" indent="0">
              <a:buNone/>
            </a:pPr>
            <a:endParaRPr lang="en-US" sz="2000" dirty="0"/>
          </a:p>
          <a:p>
            <a:pPr marL="0" indent="0" algn="ctr">
              <a:buNone/>
            </a:pPr>
            <a:r>
              <a:rPr lang="en-US" sz="2000" dirty="0"/>
              <a:t>Each one must be in place and properly used to provide maximum worker protection.</a:t>
            </a:r>
          </a:p>
          <a:p>
            <a:pPr marL="0" indent="0" algn="ctr">
              <a:buNone/>
            </a:pPr>
            <a:endParaRPr lang="en-US" sz="2000" dirty="0"/>
          </a:p>
          <a:p>
            <a:pPr marL="0" indent="0" algn="ctr">
              <a:buNone/>
            </a:pPr>
            <a:r>
              <a:rPr lang="en-US" sz="2000" b="1" dirty="0"/>
              <a:t>The connecting device is the most critical link in assembling a safe fall protection system</a:t>
            </a:r>
            <a:r>
              <a:rPr lang="en-US" sz="2000" dirty="0"/>
              <a:t> since it bears the greatest force during a fall. </a:t>
            </a:r>
            <a:endParaRPr lang="en-US" dirty="0"/>
          </a:p>
        </p:txBody>
      </p:sp>
    </p:spTree>
    <p:extLst>
      <p:ext uri="{BB962C8B-B14F-4D97-AF65-F5344CB8AC3E}">
        <p14:creationId xmlns:p14="http://schemas.microsoft.com/office/powerpoint/2010/main" val="213786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3234032" y="120564"/>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5" name="Title 4">
            <a:extLst>
              <a:ext uri="{FF2B5EF4-FFF2-40B4-BE49-F238E27FC236}">
                <a16:creationId xmlns:a16="http://schemas.microsoft.com/office/drawing/2014/main" id="{8A1C2EA5-2584-4775-A3AC-B5322B679541}"/>
              </a:ext>
            </a:extLst>
          </p:cNvPr>
          <p:cNvSpPr>
            <a:spLocks noGrp="1"/>
          </p:cNvSpPr>
          <p:nvPr>
            <p:ph type="title"/>
          </p:nvPr>
        </p:nvSpPr>
        <p:spPr>
          <a:xfrm>
            <a:off x="42406" y="2363876"/>
            <a:ext cx="5868582" cy="1790850"/>
          </a:xfrm>
        </p:spPr>
        <p:txBody>
          <a:bodyPr>
            <a:noAutofit/>
          </a:bodyPr>
          <a:lstStyle/>
          <a:p>
            <a:pPr algn="ctr"/>
            <a:r>
              <a:rPr lang="en-US" sz="6000" b="1" dirty="0"/>
              <a:t>Fall Protection</a:t>
            </a:r>
            <a:r>
              <a:rPr lang="en-US" sz="4000" dirty="0"/>
              <a:t/>
            </a:r>
            <a:br>
              <a:rPr lang="en-US" sz="4000" dirty="0"/>
            </a:br>
            <a:endParaRPr lang="en-US" sz="4000" dirty="0"/>
          </a:p>
        </p:txBody>
      </p:sp>
      <p:sp>
        <p:nvSpPr>
          <p:cNvPr id="11" name="TextBox 10">
            <a:extLst>
              <a:ext uri="{FF2B5EF4-FFF2-40B4-BE49-F238E27FC236}">
                <a16:creationId xmlns:a16="http://schemas.microsoft.com/office/drawing/2014/main" id="{C10778B2-B3C2-453D-B18A-380E4D243CDE}"/>
              </a:ext>
            </a:extLst>
          </p:cNvPr>
          <p:cNvSpPr txBox="1"/>
          <p:nvPr/>
        </p:nvSpPr>
        <p:spPr>
          <a:xfrm>
            <a:off x="5910988" y="1722304"/>
            <a:ext cx="5898535" cy="4955199"/>
          </a:xfrm>
          <a:prstGeom prst="rect">
            <a:avLst/>
          </a:prstGeom>
          <a:noFill/>
        </p:spPr>
        <p:txBody>
          <a:bodyPr wrap="square" lIns="91434" tIns="45718" rIns="91434" bIns="45718" rtlCol="0">
            <a:spAutoFit/>
          </a:bodyPr>
          <a:lstStyle/>
          <a:p>
            <a:r>
              <a:rPr lang="en-US" sz="2800" b="1" u="sng" dirty="0">
                <a:solidFill>
                  <a:schemeClr val="tx2"/>
                </a:solidFill>
                <a:hlinkClick r:id="rId3">
                  <a:extLst>
                    <a:ext uri="{A12FA001-AC4F-418D-AE19-62706E023703}">
                      <ahyp:hlinkClr xmlns:ahyp="http://schemas.microsoft.com/office/drawing/2018/hyperlinkcolor" xmlns="" val="tx"/>
                    </a:ext>
                  </a:extLst>
                </a:hlinkClick>
              </a:rPr>
              <a:t>OSHA Standard 1926.503(a)(1)</a:t>
            </a:r>
            <a:endParaRPr lang="en-US" sz="2800" b="1" u="sng" dirty="0">
              <a:solidFill>
                <a:schemeClr val="tx2"/>
              </a:solidFill>
            </a:endParaRPr>
          </a:p>
          <a:p>
            <a:endParaRPr lang="en-US" sz="3600" dirty="0">
              <a:solidFill>
                <a:schemeClr val="tx2"/>
              </a:solidFill>
            </a:endParaRPr>
          </a:p>
          <a:p>
            <a:r>
              <a:rPr lang="en-US" sz="2800" dirty="0">
                <a:solidFill>
                  <a:schemeClr val="tx2"/>
                </a:solidFill>
              </a:rPr>
              <a:t>The employer shall provide a training program for each employee who might </a:t>
            </a:r>
          </a:p>
          <a:p>
            <a:r>
              <a:rPr lang="en-US" sz="2800" dirty="0">
                <a:solidFill>
                  <a:schemeClr val="tx2"/>
                </a:solidFill>
              </a:rPr>
              <a:t>be exposed to fall hazards. </a:t>
            </a:r>
          </a:p>
          <a:p>
            <a:r>
              <a:rPr lang="en-US" sz="2800" dirty="0">
                <a:solidFill>
                  <a:schemeClr val="tx2"/>
                </a:solidFill>
              </a:rPr>
              <a:t>The program shall enable each employee to recognize the hazards of falling and shall train each employee in the procedures to minimize these hazards.</a:t>
            </a:r>
          </a:p>
        </p:txBody>
      </p:sp>
    </p:spTree>
    <p:extLst>
      <p:ext uri="{BB962C8B-B14F-4D97-AF65-F5344CB8AC3E}">
        <p14:creationId xmlns:p14="http://schemas.microsoft.com/office/powerpoint/2010/main" val="126114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760996" y="551359"/>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511080" y="1814945"/>
            <a:ext cx="8596668" cy="1320800"/>
          </a:xfrm>
        </p:spPr>
        <p:txBody>
          <a:bodyPr anchor="ctr">
            <a:normAutofit/>
          </a:bodyPr>
          <a:lstStyle/>
          <a:p>
            <a:r>
              <a:rPr lang="en-US" altLang="en-US" sz="5400" b="1" dirty="0"/>
              <a:t>Welcome</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357813" y="1320800"/>
            <a:ext cx="6834187" cy="5040313"/>
          </a:xfrm>
        </p:spPr>
        <p:txBody>
          <a:bodyPr anchor="ctr">
            <a:normAutofit/>
          </a:bodyPr>
          <a:lstStyle/>
          <a:p>
            <a:pPr marL="285750" indent="-285750">
              <a:buFont typeface="Arial" panose="020B0604020202020204" pitchFamily="34" charset="0"/>
              <a:buChar char="•"/>
            </a:pPr>
            <a:r>
              <a:rPr lang="en-US" sz="4800" b="1" dirty="0">
                <a:solidFill>
                  <a:srgbClr val="1B3049"/>
                </a:solidFill>
              </a:rPr>
              <a:t>Types of Lifts</a:t>
            </a:r>
          </a:p>
          <a:p>
            <a:pPr marL="285750" indent="-285750">
              <a:buFont typeface="Arial" panose="020B0604020202020204" pitchFamily="34" charset="0"/>
              <a:buChar char="•"/>
            </a:pPr>
            <a:endParaRPr lang="en-US" sz="3600" b="1" dirty="0">
              <a:solidFill>
                <a:srgbClr val="1B3049"/>
              </a:solidFill>
            </a:endParaRPr>
          </a:p>
          <a:p>
            <a:pPr marL="285750" indent="-285750">
              <a:spcBef>
                <a:spcPts val="1200"/>
              </a:spcBef>
              <a:buFont typeface="Arial" panose="020B0604020202020204" pitchFamily="34" charset="0"/>
              <a:buChar char="•"/>
            </a:pPr>
            <a:r>
              <a:rPr lang="en-US" sz="4800" b="1" dirty="0">
                <a:solidFill>
                  <a:srgbClr val="1B3049"/>
                </a:solidFill>
              </a:rPr>
              <a:t>Care / Inspections</a:t>
            </a:r>
          </a:p>
          <a:p>
            <a:pPr marL="285750" indent="-285750">
              <a:spcBef>
                <a:spcPts val="12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r>
              <a:rPr lang="en-US" sz="4800" b="1" dirty="0">
                <a:solidFill>
                  <a:srgbClr val="1B3049"/>
                </a:solidFill>
              </a:rPr>
              <a:t>Safe Operation</a:t>
            </a:r>
          </a:p>
          <a:p>
            <a:endParaRPr lang="en-US"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descr="Passive Fall Protection&#10;"/>
          <p:cNvSpPr/>
          <p:nvPr/>
        </p:nvSpPr>
        <p:spPr>
          <a:xfrm>
            <a:off x="539752" y="2517770"/>
            <a:ext cx="8302547" cy="859693"/>
          </a:xfrm>
          <a:prstGeom prst="homePlate">
            <a:avLst/>
          </a:prstGeom>
          <a:solidFill>
            <a:schemeClr val="accent2">
              <a:lumMod val="75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7" name="Pentagon 6" descr="Active Fall Restraint System&#10;&#10;"/>
          <p:cNvSpPr/>
          <p:nvPr/>
        </p:nvSpPr>
        <p:spPr>
          <a:xfrm>
            <a:off x="539753" y="3377462"/>
            <a:ext cx="7807572" cy="859693"/>
          </a:xfrm>
          <a:prstGeom prst="homePlate">
            <a:avLst/>
          </a:prstGeom>
          <a:solidFill>
            <a:schemeClr val="accent2">
              <a:lumMod val="60000"/>
              <a:lumOff val="40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9" name="Pentagon 8" descr="fall protection">
            <a:extLst>
              <a:ext uri="{C183D7F6-B498-43B3-948B-1728B52AA6E4}">
                <adec:decorative xmlns:adec="http://schemas.microsoft.com/office/drawing/2017/decorative" xmlns="" val="1"/>
              </a:ext>
            </a:extLst>
          </p:cNvPr>
          <p:cNvSpPr/>
          <p:nvPr/>
        </p:nvSpPr>
        <p:spPr>
          <a:xfrm>
            <a:off x="539751" y="4237155"/>
            <a:ext cx="7481931" cy="859693"/>
          </a:xfrm>
          <a:prstGeom prst="homePlate">
            <a:avLst/>
          </a:prstGeom>
          <a:solidFill>
            <a:schemeClr val="accent2">
              <a:lumMod val="40000"/>
              <a:lumOff val="60000"/>
            </a:schemeClr>
          </a:solidFill>
          <a:ln w="12700"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4" name="Text Placeholder 3"/>
          <p:cNvSpPr>
            <a:spLocks noGrp="1"/>
          </p:cNvSpPr>
          <p:nvPr>
            <p:ph type="body" sz="quarter" idx="10"/>
          </p:nvPr>
        </p:nvSpPr>
        <p:spPr>
          <a:xfrm>
            <a:off x="609600" y="288637"/>
            <a:ext cx="10789227" cy="373340"/>
          </a:xfrm>
        </p:spPr>
        <p:txBody>
          <a:bodyPr/>
          <a:lstStyle/>
          <a:p>
            <a:r>
              <a:rPr lang="en-US" dirty="0">
                <a:solidFill>
                  <a:schemeClr val="tx1"/>
                </a:solidFill>
              </a:rPr>
              <a:t>HIERARCHY OF FALL PROTECTION</a:t>
            </a:r>
          </a:p>
        </p:txBody>
      </p:sp>
      <p:sp>
        <p:nvSpPr>
          <p:cNvPr id="19" name="Content Placeholder 1"/>
          <p:cNvSpPr>
            <a:spLocks noGrp="1"/>
          </p:cNvSpPr>
          <p:nvPr>
            <p:ph idx="1"/>
          </p:nvPr>
        </p:nvSpPr>
        <p:spPr>
          <a:xfrm>
            <a:off x="9480875" y="1809713"/>
            <a:ext cx="2633557" cy="496257"/>
          </a:xfrm>
        </p:spPr>
        <p:txBody>
          <a:bodyPr anchor="ctr">
            <a:noAutofit/>
          </a:bodyPr>
          <a:lstStyle/>
          <a:p>
            <a:pPr marL="0" indent="0" algn="ctr">
              <a:buNone/>
            </a:pPr>
            <a:r>
              <a:rPr lang="en-US" sz="2667" b="1" dirty="0">
                <a:solidFill>
                  <a:srgbClr val="1B3049"/>
                </a:solidFill>
                <a:latin typeface="Arial" panose="020B0604020202020204" pitchFamily="34" charset="0"/>
                <a:cs typeface="Arial" panose="020B0604020202020204" pitchFamily="34" charset="0"/>
              </a:rPr>
              <a:t>Most Effective</a:t>
            </a:r>
            <a:endParaRPr lang="en-US" sz="2400" b="1" dirty="0">
              <a:solidFill>
                <a:schemeClr val="bg1"/>
              </a:solidFill>
              <a:latin typeface="Arial" panose="020B0604020202020204" pitchFamily="34" charset="0"/>
              <a:cs typeface="Arial" panose="020B0604020202020204" pitchFamily="34" charset="0"/>
            </a:endParaRPr>
          </a:p>
        </p:txBody>
      </p:sp>
      <p:sp>
        <p:nvSpPr>
          <p:cNvPr id="20" name="Content Placeholder 1"/>
          <p:cNvSpPr txBox="1">
            <a:spLocks/>
          </p:cNvSpPr>
          <p:nvPr/>
        </p:nvSpPr>
        <p:spPr>
          <a:xfrm>
            <a:off x="7729319" y="5384891"/>
            <a:ext cx="3307278" cy="496257"/>
          </a:xfrm>
          <a:prstGeom prst="rect">
            <a:avLst/>
          </a:prstGeom>
        </p:spPr>
        <p:txBody>
          <a:bodyPr vert="horz" lIns="121920" tIns="60960" rIns="121920" bIns="60960" rtlCol="0" anchor="ctr">
            <a:noAutofit/>
          </a:bodyPr>
          <a:lstStyle>
            <a:lvl1pPr marL="228600" indent="-228600" algn="l" defTabSz="914400" rtl="0" eaLnBrk="1" latinLnBrk="0" hangingPunct="1">
              <a:spcBef>
                <a:spcPct val="20000"/>
              </a:spcBef>
              <a:buClr>
                <a:schemeClr val="accent5">
                  <a:lumMod val="50000"/>
                </a:schemeClr>
              </a:buClr>
              <a:buFont typeface="Wingdings" panose="05000000000000000000" pitchFamily="2" charset="2"/>
              <a:buChar char="§"/>
              <a:defRPr sz="2800" i="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spcBef>
                <a:spcPct val="20000"/>
              </a:spcBef>
              <a:buClr>
                <a:schemeClr val="tx1">
                  <a:lumMod val="65000"/>
                  <a:lumOff val="35000"/>
                </a:schemeClr>
              </a:buClr>
              <a:buFont typeface="Wingdings" panose="05000000000000000000" pitchFamily="2" charset="2"/>
              <a:buChar char="§"/>
              <a:defRPr sz="2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681038" indent="-228600" algn="l" defTabSz="914400" rtl="0" eaLnBrk="1" latinLnBrk="0" hangingPunct="1">
              <a:spcBef>
                <a:spcPct val="20000"/>
              </a:spcBef>
              <a:buClr>
                <a:schemeClr val="bg1">
                  <a:lumMod val="50000"/>
                </a:schemeClr>
              </a:buClr>
              <a:buFont typeface="Wingdings" panose="05000000000000000000" pitchFamily="2" charset="2"/>
              <a:buChar char="§"/>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855663" rtl="0" eaLnBrk="1" latinLnBrk="0" hangingPunct="1">
              <a:spcBef>
                <a:spcPct val="20000"/>
              </a:spcBef>
              <a:buClr>
                <a:schemeClr val="accent5">
                  <a:lumMod val="50000"/>
                </a:schemeClr>
              </a:buClr>
              <a:buFont typeface="Wingdings" panose="05000000000000000000" pitchFamily="2" charset="2"/>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44588" indent="-228600" algn="l" defTabSz="914400" rtl="0" eaLnBrk="1" latinLnBrk="0" hangingPunct="1">
              <a:spcBef>
                <a:spcPct val="20000"/>
              </a:spcBef>
              <a:buClr>
                <a:schemeClr val="tx1">
                  <a:lumMod val="65000"/>
                  <a:lumOff val="35000"/>
                </a:schemeClr>
              </a:buClr>
              <a:buFont typeface="Wingdings" panose="05000000000000000000" pitchFamily="2" charset="2"/>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67" b="1" dirty="0">
                <a:solidFill>
                  <a:srgbClr val="1B3049"/>
                </a:solidFill>
                <a:latin typeface="Arial" panose="020B0604020202020204" pitchFamily="34" charset="0"/>
                <a:ea typeface="+mn-ea"/>
                <a:cs typeface="Arial" panose="020B0604020202020204" pitchFamily="34" charset="0"/>
              </a:rPr>
              <a:t>Least Effective</a:t>
            </a:r>
            <a:endParaRPr lang="en-US" sz="2400" b="1" dirty="0">
              <a:solidFill>
                <a:schemeClr val="bg1"/>
              </a:solidFill>
              <a:latin typeface="Arial" panose="020B0604020202020204" pitchFamily="34" charset="0"/>
              <a:cs typeface="Arial" panose="020B0604020202020204" pitchFamily="34" charset="0"/>
            </a:endParaRPr>
          </a:p>
        </p:txBody>
      </p:sp>
      <p:sp>
        <p:nvSpPr>
          <p:cNvPr id="11" name="Pentagon 10" descr="Elimination or Substitution&#10;"/>
          <p:cNvSpPr/>
          <p:nvPr/>
        </p:nvSpPr>
        <p:spPr>
          <a:xfrm>
            <a:off x="539753" y="1658076"/>
            <a:ext cx="8784495" cy="859693"/>
          </a:xfrm>
          <a:prstGeom prst="homePlate">
            <a:avLst/>
          </a:prstGeom>
          <a:solidFill>
            <a:schemeClr val="accent2">
              <a:lumMod val="50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12" name="TextBox 11"/>
          <p:cNvSpPr txBox="1"/>
          <p:nvPr/>
        </p:nvSpPr>
        <p:spPr>
          <a:xfrm>
            <a:off x="762823" y="1761957"/>
            <a:ext cx="5910592" cy="666786"/>
          </a:xfrm>
          <a:prstGeom prst="rect">
            <a:avLst/>
          </a:prstGeom>
          <a:noFill/>
        </p:spPr>
        <p:txBody>
          <a:bodyPr wrap="none" rtlCol="0">
            <a:spAutoFit/>
          </a:bodyPr>
          <a:lstStyle/>
          <a:p>
            <a:r>
              <a:rPr lang="en-US" sz="3733" dirty="0">
                <a:solidFill>
                  <a:schemeClr val="bg1"/>
                </a:solidFill>
                <a:cs typeface="Century Gothic"/>
              </a:rPr>
              <a:t>Elimination or Substitution</a:t>
            </a:r>
          </a:p>
        </p:txBody>
      </p:sp>
      <p:sp>
        <p:nvSpPr>
          <p:cNvPr id="6" name="TextBox 5"/>
          <p:cNvSpPr txBox="1"/>
          <p:nvPr/>
        </p:nvSpPr>
        <p:spPr>
          <a:xfrm>
            <a:off x="765198" y="2604824"/>
            <a:ext cx="4910319" cy="666786"/>
          </a:xfrm>
          <a:prstGeom prst="rect">
            <a:avLst/>
          </a:prstGeom>
          <a:noFill/>
        </p:spPr>
        <p:txBody>
          <a:bodyPr wrap="none" rtlCol="0">
            <a:spAutoFit/>
          </a:bodyPr>
          <a:lstStyle/>
          <a:p>
            <a:r>
              <a:rPr lang="en-US" sz="3733" dirty="0">
                <a:solidFill>
                  <a:prstClr val="white">
                    <a:lumMod val="85000"/>
                  </a:prstClr>
                </a:solidFill>
                <a:cs typeface="Century Gothic"/>
              </a:rPr>
              <a:t>Passive</a:t>
            </a:r>
            <a:r>
              <a:rPr lang="en-US" sz="2667" dirty="0">
                <a:solidFill>
                  <a:prstClr val="white">
                    <a:lumMod val="85000"/>
                  </a:prstClr>
                </a:solidFill>
                <a:cs typeface="Century Gothic"/>
              </a:rPr>
              <a:t> </a:t>
            </a:r>
            <a:r>
              <a:rPr lang="en-US" sz="3733" dirty="0">
                <a:solidFill>
                  <a:prstClr val="white">
                    <a:lumMod val="85000"/>
                  </a:prstClr>
                </a:solidFill>
                <a:cs typeface="Century Gothic"/>
              </a:rPr>
              <a:t>Fall</a:t>
            </a:r>
            <a:r>
              <a:rPr lang="en-US" sz="2667" dirty="0">
                <a:solidFill>
                  <a:prstClr val="white">
                    <a:lumMod val="85000"/>
                  </a:prstClr>
                </a:solidFill>
                <a:cs typeface="Century Gothic"/>
              </a:rPr>
              <a:t> </a:t>
            </a:r>
            <a:r>
              <a:rPr lang="en-US" sz="3733" dirty="0">
                <a:solidFill>
                  <a:prstClr val="white">
                    <a:lumMod val="85000"/>
                  </a:prstClr>
                </a:solidFill>
                <a:cs typeface="Century Gothic"/>
              </a:rPr>
              <a:t>Protection</a:t>
            </a:r>
          </a:p>
        </p:txBody>
      </p:sp>
      <p:sp>
        <p:nvSpPr>
          <p:cNvPr id="8" name="TextBox 7" descr="Active Fall Restraint System&#10;"/>
          <p:cNvSpPr txBox="1"/>
          <p:nvPr/>
        </p:nvSpPr>
        <p:spPr>
          <a:xfrm>
            <a:off x="767995" y="3460224"/>
            <a:ext cx="6054671" cy="666786"/>
          </a:xfrm>
          <a:prstGeom prst="rect">
            <a:avLst/>
          </a:prstGeom>
          <a:noFill/>
        </p:spPr>
        <p:txBody>
          <a:bodyPr wrap="none" rtlCol="0">
            <a:spAutoFit/>
          </a:bodyPr>
          <a:lstStyle/>
          <a:p>
            <a:r>
              <a:rPr lang="en-US" sz="3733" dirty="0">
                <a:cs typeface="Century Gothic"/>
              </a:rPr>
              <a:t>Active</a:t>
            </a:r>
            <a:r>
              <a:rPr lang="en-US" sz="2667" dirty="0">
                <a:cs typeface="Century Gothic"/>
              </a:rPr>
              <a:t> </a:t>
            </a:r>
            <a:r>
              <a:rPr lang="en-US" sz="3733" dirty="0">
                <a:cs typeface="Century Gothic"/>
              </a:rPr>
              <a:t>Fall</a:t>
            </a:r>
            <a:r>
              <a:rPr lang="en-US" sz="2667" dirty="0">
                <a:cs typeface="Century Gothic"/>
              </a:rPr>
              <a:t> </a:t>
            </a:r>
            <a:r>
              <a:rPr lang="en-US" sz="3733" dirty="0">
                <a:cs typeface="Century Gothic"/>
              </a:rPr>
              <a:t>Restraint</a:t>
            </a:r>
            <a:r>
              <a:rPr lang="en-US" sz="2667" dirty="0">
                <a:cs typeface="Century Gothic"/>
              </a:rPr>
              <a:t> </a:t>
            </a:r>
            <a:r>
              <a:rPr lang="en-US" sz="3733" dirty="0">
                <a:cs typeface="Century Gothic"/>
              </a:rPr>
              <a:t>System</a:t>
            </a:r>
          </a:p>
        </p:txBody>
      </p:sp>
      <p:sp>
        <p:nvSpPr>
          <p:cNvPr id="10" name="TextBox 9"/>
          <p:cNvSpPr txBox="1"/>
          <p:nvPr/>
        </p:nvSpPr>
        <p:spPr>
          <a:xfrm>
            <a:off x="770089" y="4314269"/>
            <a:ext cx="5424883" cy="666786"/>
          </a:xfrm>
          <a:prstGeom prst="rect">
            <a:avLst/>
          </a:prstGeom>
          <a:noFill/>
          <a:ln w="12700" cmpd="sng">
            <a:noFill/>
          </a:ln>
        </p:spPr>
        <p:txBody>
          <a:bodyPr wrap="none" rtlCol="0">
            <a:spAutoFit/>
          </a:bodyPr>
          <a:lstStyle/>
          <a:p>
            <a:r>
              <a:rPr lang="en-US" sz="3733" dirty="0">
                <a:cs typeface="Century Gothic"/>
              </a:rPr>
              <a:t>Active</a:t>
            </a:r>
            <a:r>
              <a:rPr lang="en-US" sz="2667" dirty="0">
                <a:cs typeface="Century Gothic"/>
              </a:rPr>
              <a:t> </a:t>
            </a:r>
            <a:r>
              <a:rPr lang="en-US" sz="3733" dirty="0">
                <a:cs typeface="Century Gothic"/>
              </a:rPr>
              <a:t>Fall</a:t>
            </a:r>
            <a:r>
              <a:rPr lang="en-US" sz="2667" dirty="0">
                <a:cs typeface="Century Gothic"/>
              </a:rPr>
              <a:t> </a:t>
            </a:r>
            <a:r>
              <a:rPr lang="en-US" sz="3733" dirty="0">
                <a:cs typeface="Century Gothic"/>
              </a:rPr>
              <a:t>Arrest</a:t>
            </a:r>
            <a:r>
              <a:rPr lang="en-US" sz="2667" dirty="0">
                <a:cs typeface="Century Gothic"/>
              </a:rPr>
              <a:t> </a:t>
            </a:r>
            <a:r>
              <a:rPr lang="en-US" sz="3733" dirty="0">
                <a:cs typeface="Century Gothic"/>
              </a:rPr>
              <a:t>System</a:t>
            </a:r>
          </a:p>
        </p:txBody>
      </p:sp>
      <p:sp>
        <p:nvSpPr>
          <p:cNvPr id="14" name="Pentagon 13" descr="least effective">
            <a:extLst>
              <a:ext uri="{C183D7F6-B498-43B3-948B-1728B52AA6E4}">
                <adec:decorative xmlns:adec="http://schemas.microsoft.com/office/drawing/2017/decorative" xmlns="" val="1"/>
              </a:ext>
            </a:extLst>
          </p:cNvPr>
          <p:cNvSpPr/>
          <p:nvPr/>
        </p:nvSpPr>
        <p:spPr>
          <a:xfrm>
            <a:off x="539753" y="5096848"/>
            <a:ext cx="7133580" cy="859693"/>
          </a:xfrm>
          <a:prstGeom prst="homePlate">
            <a:avLst/>
          </a:prstGeom>
          <a:solidFill>
            <a:schemeClr val="accent2">
              <a:lumMod val="20000"/>
              <a:lumOff val="80000"/>
            </a:schemeClr>
          </a:solidFill>
          <a:ln w="12700" cap="flat" cmpd="sng" algn="ctr">
            <a:solidFill>
              <a:sysClr val="window" lastClr="FFFFFF">
                <a:lumMod val="65000"/>
              </a:sysClr>
            </a:solidFill>
            <a:prstDash val="solid"/>
          </a:ln>
          <a:effectLst/>
        </p:spPr>
        <p:txBody>
          <a:bodyPr rtlCol="0" anchor="ctr"/>
          <a:lstStyle/>
          <a:p>
            <a:pPr algn="ctr" defTabSz="1219170">
              <a:defRPr/>
            </a:pPr>
            <a:endParaRPr lang="en-US" sz="2400" kern="0" dirty="0">
              <a:solidFill>
                <a:srgbClr val="595959"/>
              </a:solidFill>
            </a:endParaRPr>
          </a:p>
        </p:txBody>
      </p:sp>
      <p:sp>
        <p:nvSpPr>
          <p:cNvPr id="15" name="TextBox 14"/>
          <p:cNvSpPr txBox="1"/>
          <p:nvPr/>
        </p:nvSpPr>
        <p:spPr>
          <a:xfrm>
            <a:off x="772583" y="5177881"/>
            <a:ext cx="5179623" cy="666786"/>
          </a:xfrm>
          <a:prstGeom prst="rect">
            <a:avLst/>
          </a:prstGeom>
          <a:noFill/>
        </p:spPr>
        <p:txBody>
          <a:bodyPr wrap="none" rtlCol="0">
            <a:spAutoFit/>
          </a:bodyPr>
          <a:lstStyle/>
          <a:p>
            <a:pPr defTabSz="1219170">
              <a:defRPr/>
            </a:pPr>
            <a:r>
              <a:rPr lang="en-US" sz="3733" dirty="0">
                <a:solidFill>
                  <a:schemeClr val="tx1">
                    <a:lumMod val="95000"/>
                    <a:lumOff val="5000"/>
                  </a:schemeClr>
                </a:solidFill>
                <a:cs typeface="Century Gothic"/>
              </a:rPr>
              <a:t>Administrative</a:t>
            </a:r>
            <a:r>
              <a:rPr lang="en-US" sz="2667" kern="0" dirty="0">
                <a:solidFill>
                  <a:schemeClr val="tx1">
                    <a:lumMod val="95000"/>
                    <a:lumOff val="5000"/>
                  </a:schemeClr>
                </a:solidFill>
                <a:cs typeface="Century Gothic"/>
              </a:rPr>
              <a:t> </a:t>
            </a:r>
            <a:r>
              <a:rPr lang="en-US" sz="3733" dirty="0">
                <a:solidFill>
                  <a:schemeClr val="tx1">
                    <a:lumMod val="95000"/>
                    <a:lumOff val="5000"/>
                  </a:schemeClr>
                </a:solidFill>
                <a:cs typeface="Century Gothic"/>
              </a:rPr>
              <a:t>Controls</a:t>
            </a:r>
          </a:p>
        </p:txBody>
      </p:sp>
      <p:cxnSp>
        <p:nvCxnSpPr>
          <p:cNvPr id="3" name="Straight Arrow Connector 2" title="line">
            <a:extLst>
              <a:ext uri="{C183D7F6-B498-43B3-948B-1728B52AA6E4}">
                <adec:decorative xmlns:adec="http://schemas.microsoft.com/office/drawing/2017/decorative" xmlns="" val="1"/>
              </a:ext>
            </a:extLst>
          </p:cNvPr>
          <p:cNvCxnSpPr>
            <a:cxnSpLocks/>
            <a:stCxn id="19" idx="2"/>
          </p:cNvCxnSpPr>
          <p:nvPr/>
        </p:nvCxnSpPr>
        <p:spPr>
          <a:xfrm flipH="1">
            <a:off x="9324248" y="2305970"/>
            <a:ext cx="1473406" cy="2972596"/>
          </a:xfrm>
          <a:prstGeom prst="straightConnector1">
            <a:avLst/>
          </a:prstGeom>
          <a:ln w="31750">
            <a:solidFill>
              <a:srgbClr val="1B3049"/>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30C047C9-225C-422F-971E-A2F13201E9C2}"/>
              </a:ext>
            </a:extLst>
          </p:cNvPr>
          <p:cNvSpPr>
            <a:spLocks noGrp="1"/>
          </p:cNvSpPr>
          <p:nvPr>
            <p:ph type="title"/>
          </p:nvPr>
        </p:nvSpPr>
        <p:spPr/>
        <p:txBody>
          <a:bodyPr>
            <a:normAutofit fontScale="90000"/>
          </a:bodyPr>
          <a:lstStyle/>
          <a:p>
            <a:pPr rtl="0" eaLnBrk="1" latinLnBrk="0" hangingPunct="1"/>
            <a:r>
              <a:rPr lang="en-US" sz="4270" b="1" i="0" kern="1200" cap="all" spc="0" baseline="0" dirty="0">
                <a:solidFill>
                  <a:srgbClr val="7F7F7F"/>
                </a:solidFill>
                <a:effectLst/>
                <a:latin typeface="Trebuchet MS" panose="020B0603020202020204" pitchFamily="34" charset="0"/>
                <a:ea typeface="+mn-ea"/>
                <a:cs typeface="Segoe UI Semibold" panose="020B0702040204020203" pitchFamily="34" charset="0"/>
              </a:rPr>
              <a:t>HIERARCHY OF FALL PROTECTION</a:t>
            </a:r>
            <a:endParaRPr lang="en-US" dirty="0"/>
          </a:p>
        </p:txBody>
      </p:sp>
    </p:spTree>
    <p:extLst>
      <p:ext uri="{BB962C8B-B14F-4D97-AF65-F5344CB8AC3E}">
        <p14:creationId xmlns:p14="http://schemas.microsoft.com/office/powerpoint/2010/main" val="27531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250"/>
                                        <p:tgtEl>
                                          <p:spTgt spid="19">
                                            <p:txEl>
                                              <p:pRg st="0" end="0"/>
                                            </p:txEl>
                                          </p:spTgt>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0"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Rectangle 1">
            <a:extLst>
              <a:ext uri="{FF2B5EF4-FFF2-40B4-BE49-F238E27FC236}">
                <a16:creationId xmlns:a16="http://schemas.microsoft.com/office/drawing/2014/main" id="{F15917AC-979E-40E0-9B5D-506CC196231D}"/>
              </a:ext>
            </a:extLst>
          </p:cNvPr>
          <p:cNvSpPr/>
          <p:nvPr/>
        </p:nvSpPr>
        <p:spPr>
          <a:xfrm>
            <a:off x="1364635" y="1483480"/>
            <a:ext cx="9949128" cy="7232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Personal Fall Arrest Systems (PFAS)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itle 4" hidden="1">
            <a:extLst>
              <a:ext uri="{FF2B5EF4-FFF2-40B4-BE49-F238E27FC236}">
                <a16:creationId xmlns:a16="http://schemas.microsoft.com/office/drawing/2014/main" id="{279E7B24-89D6-43A7-8C21-2FC869A021EA}"/>
              </a:ext>
            </a:extLst>
          </p:cNvPr>
          <p:cNvSpPr>
            <a:spLocks noGrp="1"/>
          </p:cNvSpPr>
          <p:nvPr>
            <p:ph type="title"/>
          </p:nvPr>
        </p:nvSpPr>
        <p:spPr/>
        <p:txBody>
          <a:bodyPr>
            <a:normAutofit fontScale="90000"/>
          </a:bodyPr>
          <a:lstStyle/>
          <a:p>
            <a:pPr rtl="0" eaLnBrk="1" fontAlgn="auto" latinLnBrk="0" hangingPunct="1"/>
            <a:r>
              <a:rPr lang="en-US" sz="4100" b="1" i="0" spc="0" baseline="0" dirty="0">
                <a:ln>
                  <a:noFill/>
                </a:ln>
                <a:solidFill>
                  <a:srgbClr val="464646"/>
                </a:solidFill>
                <a:effectLst>
                  <a:outerShdw blurRad="31750" dist="25400" dir="5400000" algn="tl" rotWithShape="0">
                    <a:srgbClr val="000000">
                      <a:alpha val="25000"/>
                    </a:srgbClr>
                  </a:outerShdw>
                </a:effectLst>
                <a:latin typeface="Lucida Sans Unicode" panose="020B0602030504020204" pitchFamily="34" charset="0"/>
                <a:ea typeface="+mn-ea"/>
                <a:cs typeface="+mn-cs"/>
              </a:rPr>
              <a:t>Personal Fall Arrest Systems (PFAS)</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n-US" sz="2400" dirty="0"/>
              <a:t>A PFAS consists of the following components:</a:t>
            </a:r>
          </a:p>
          <a:p>
            <a:pPr lvl="1"/>
            <a:endParaRPr lang="en-US" sz="2000" dirty="0"/>
          </a:p>
          <a:p>
            <a:pPr lvl="1"/>
            <a:r>
              <a:rPr lang="en-US" sz="4800" b="1" dirty="0"/>
              <a:t>A</a:t>
            </a:r>
            <a:r>
              <a:rPr lang="en-US" sz="2000" dirty="0"/>
              <a:t>nchorage Point</a:t>
            </a:r>
          </a:p>
          <a:p>
            <a:pPr lvl="1"/>
            <a:endParaRPr lang="en-US" dirty="0"/>
          </a:p>
          <a:p>
            <a:pPr lvl="1"/>
            <a:r>
              <a:rPr lang="en-US" sz="4800" b="1" dirty="0"/>
              <a:t>B</a:t>
            </a:r>
            <a:r>
              <a:rPr lang="en-US" sz="2000" dirty="0"/>
              <a:t>ody Harness</a:t>
            </a:r>
          </a:p>
          <a:p>
            <a:pPr lvl="1">
              <a:buNone/>
            </a:pPr>
            <a:endParaRPr lang="en-US" dirty="0"/>
          </a:p>
          <a:p>
            <a:pPr lvl="1"/>
            <a:r>
              <a:rPr lang="en-US" sz="4800" b="1" dirty="0"/>
              <a:t>C</a:t>
            </a:r>
            <a:r>
              <a:rPr lang="en-US" sz="2000" dirty="0"/>
              <a:t>onnector</a:t>
            </a:r>
          </a:p>
          <a:p>
            <a:endParaRPr lang="en-US" dirty="0"/>
          </a:p>
        </p:txBody>
      </p:sp>
      <p:pic>
        <p:nvPicPr>
          <p:cNvPr id="4" name="Picture 3" descr="A+B+C= PFAS">
            <a:extLst>
              <a:ext uri="{FF2B5EF4-FFF2-40B4-BE49-F238E27FC236}">
                <a16:creationId xmlns:a16="http://schemas.microsoft.com/office/drawing/2014/main" id="{753C2D15-87EB-43BA-8667-FF181BFA5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0048" y="3961301"/>
            <a:ext cx="5432015" cy="1442492"/>
          </a:xfrm>
          <a:prstGeom prst="rect">
            <a:avLst/>
          </a:prstGeom>
        </p:spPr>
      </p:pic>
    </p:spTree>
    <p:extLst>
      <p:ext uri="{BB962C8B-B14F-4D97-AF65-F5344CB8AC3E}">
        <p14:creationId xmlns:p14="http://schemas.microsoft.com/office/powerpoint/2010/main" val="2104885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4"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Rectangle 1">
            <a:extLst>
              <a:ext uri="{FF2B5EF4-FFF2-40B4-BE49-F238E27FC236}">
                <a16:creationId xmlns:a16="http://schemas.microsoft.com/office/drawing/2014/main" id="{F15917AC-979E-40E0-9B5D-506CC196231D}"/>
              </a:ext>
            </a:extLst>
          </p:cNvPr>
          <p:cNvSpPr/>
          <p:nvPr/>
        </p:nvSpPr>
        <p:spPr>
          <a:xfrm>
            <a:off x="1364635" y="1483480"/>
            <a:ext cx="9949128" cy="7232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Personal Fall Arrest Systems (PFAS)</a:t>
            </a:r>
            <a:endParaRPr kumimoji="0" lang="en-US" sz="1800" b="0" i="0" u="none" strike="noStrike" kern="0" cap="none" spc="0" normalizeH="0" baseline="0" noProof="0" dirty="0">
              <a:ln>
                <a:noFill/>
              </a:ln>
              <a:solidFill>
                <a:sysClr val="windowText" lastClr="000000"/>
              </a:solidFill>
              <a:effectLst/>
              <a:uLnTx/>
              <a:uFillTx/>
            </a:endParaRPr>
          </a:p>
        </p:txBody>
      </p:sp>
      <p:sp>
        <p:nvSpPr>
          <p:cNvPr id="4" name="Title 3" hidden="1">
            <a:extLst>
              <a:ext uri="{FF2B5EF4-FFF2-40B4-BE49-F238E27FC236}">
                <a16:creationId xmlns:a16="http://schemas.microsoft.com/office/drawing/2014/main" id="{D68CF71D-5C65-48DD-8786-F6F0ABB34BEC}"/>
              </a:ext>
            </a:extLst>
          </p:cNvPr>
          <p:cNvSpPr>
            <a:spLocks noGrp="1"/>
          </p:cNvSpPr>
          <p:nvPr>
            <p:ph type="title"/>
          </p:nvPr>
        </p:nvSpPr>
        <p:spPr/>
        <p:txBody>
          <a:bodyPr>
            <a:normAutofit fontScale="90000"/>
          </a:bodyPr>
          <a:lstStyle/>
          <a:p>
            <a:pPr rtl="0" eaLnBrk="1" fontAlgn="auto" latinLnBrk="0" hangingPunct="1"/>
            <a:r>
              <a:rPr lang="en-US" sz="4100" b="1" i="0" spc="0" baseline="0" dirty="0">
                <a:ln>
                  <a:noFill/>
                </a:ln>
                <a:solidFill>
                  <a:srgbClr val="464646"/>
                </a:solidFill>
                <a:effectLst>
                  <a:outerShdw blurRad="31750" dist="25400" dir="5400000" algn="tl" rotWithShape="0">
                    <a:srgbClr val="000000">
                      <a:alpha val="25000"/>
                    </a:srgbClr>
                  </a:outerShdw>
                </a:effectLst>
                <a:latin typeface="Lucida Sans Unicode" panose="020B0602030504020204" pitchFamily="34" charset="0"/>
                <a:ea typeface="+mn-ea"/>
                <a:cs typeface="+mn-cs"/>
              </a:rPr>
              <a:t>Personal Fall Arrest Systems (PFAS)</a:t>
            </a:r>
            <a:r>
              <a:rPr lang="en-US" sz="3600" b="0" i="0" spc="0" baseline="0" dirty="0">
                <a:ln>
                  <a:noFill/>
                </a:ln>
                <a:solidFill>
                  <a:schemeClr val="accent1"/>
                </a:solidFill>
                <a:effectLst/>
                <a:latin typeface="+mj-lt"/>
                <a:ea typeface="+mj-ea"/>
                <a:cs typeface="+mj-cs"/>
              </a:rPr>
              <a:t> – Part 2</a:t>
            </a:r>
            <a:endParaRPr lang="en-US" dirty="0">
              <a:effectLst/>
            </a:endParaRPr>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n-US" sz="2400" dirty="0"/>
              <a:t>A PFAS consists of the following components:</a:t>
            </a:r>
          </a:p>
          <a:p>
            <a:pPr lvl="1"/>
            <a:endParaRPr lang="en-US" sz="2000" dirty="0"/>
          </a:p>
          <a:p>
            <a:pPr lvl="1"/>
            <a:r>
              <a:rPr lang="en-US" sz="4800" b="1" dirty="0"/>
              <a:t>A</a:t>
            </a:r>
            <a:r>
              <a:rPr lang="en-US" sz="2000" dirty="0"/>
              <a:t>nchorage Point</a:t>
            </a:r>
          </a:p>
          <a:p>
            <a:pPr lvl="1"/>
            <a:endParaRPr lang="en-US" dirty="0"/>
          </a:p>
          <a:p>
            <a:pPr lvl="1"/>
            <a:r>
              <a:rPr lang="en-US" sz="4800" b="1" dirty="0">
                <a:solidFill>
                  <a:schemeClr val="bg2">
                    <a:lumMod val="90000"/>
                  </a:schemeClr>
                </a:solidFill>
              </a:rPr>
              <a:t>B</a:t>
            </a:r>
            <a:r>
              <a:rPr lang="en-US" sz="2000" dirty="0">
                <a:solidFill>
                  <a:schemeClr val="bg2">
                    <a:lumMod val="90000"/>
                  </a:schemeClr>
                </a:solidFill>
              </a:rPr>
              <a:t>ody Harness</a:t>
            </a:r>
          </a:p>
          <a:p>
            <a:pPr lvl="1">
              <a:buNone/>
            </a:pPr>
            <a:endParaRPr lang="en-US" dirty="0"/>
          </a:p>
          <a:p>
            <a:pPr lvl="1"/>
            <a:r>
              <a:rPr lang="en-US" sz="4800" b="1" dirty="0">
                <a:solidFill>
                  <a:schemeClr val="bg2">
                    <a:lumMod val="90000"/>
                  </a:schemeClr>
                </a:solidFill>
              </a:rPr>
              <a:t>C</a:t>
            </a:r>
            <a:r>
              <a:rPr lang="en-US" sz="2000" dirty="0">
                <a:solidFill>
                  <a:schemeClr val="bg2">
                    <a:lumMod val="90000"/>
                  </a:schemeClr>
                </a:solidFill>
              </a:rPr>
              <a:t>onnector</a:t>
            </a:r>
          </a:p>
          <a:p>
            <a:endParaRPr lang="en-US" dirty="0"/>
          </a:p>
        </p:txBody>
      </p:sp>
      <p:pic>
        <p:nvPicPr>
          <p:cNvPr id="7" name="Picture 6" descr="A close up of a fall protection reusable  Anchor point.">
            <a:extLst>
              <a:ext uri="{FF2B5EF4-FFF2-40B4-BE49-F238E27FC236}">
                <a16:creationId xmlns:a16="http://schemas.microsoft.com/office/drawing/2014/main" id="{751B3ABB-0AA8-424D-9035-A4F2E42F5E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0836" y="2453884"/>
            <a:ext cx="4012431" cy="2645322"/>
          </a:xfrm>
          <a:prstGeom prst="rect">
            <a:avLst/>
          </a:prstGeom>
        </p:spPr>
      </p:pic>
      <p:sp useBgFill="1">
        <p:nvSpPr>
          <p:cNvPr id="5" name="Rectangle 4">
            <a:extLst>
              <a:ext uri="{FF2B5EF4-FFF2-40B4-BE49-F238E27FC236}">
                <a16:creationId xmlns:a16="http://schemas.microsoft.com/office/drawing/2014/main" id="{9BA4D705-8A66-46D8-AF31-0DBFD66F628A}"/>
              </a:ext>
            </a:extLst>
          </p:cNvPr>
          <p:cNvSpPr/>
          <p:nvPr/>
        </p:nvSpPr>
        <p:spPr>
          <a:xfrm>
            <a:off x="5109273" y="4924518"/>
            <a:ext cx="6096000" cy="1754326"/>
          </a:xfrm>
          <a:prstGeom prst="rect">
            <a:avLst/>
          </a:prstGeom>
        </p:spPr>
        <p:txBody>
          <a:bodyPr>
            <a:spAutoFit/>
          </a:bodyPr>
          <a:lstStyle/>
          <a:p>
            <a:r>
              <a:rPr lang="en-US" b="1" dirty="0"/>
              <a:t>1926.502(d)(15)</a:t>
            </a:r>
          </a:p>
          <a:p>
            <a:r>
              <a:rPr lang="en-US" dirty="0"/>
              <a:t>Anchorages used for attachment of personal fall arrest equipment shall be independent of any anchorage being used to support or suspend platforms and capable of supporting at least 5,000 pounds (22.2 </a:t>
            </a:r>
            <a:r>
              <a:rPr lang="en-US" dirty="0" err="1"/>
              <a:t>kN</a:t>
            </a:r>
            <a:r>
              <a:rPr lang="en-US" dirty="0"/>
              <a:t>) per employee attached.</a:t>
            </a:r>
          </a:p>
        </p:txBody>
      </p:sp>
    </p:spTree>
    <p:extLst>
      <p:ext uri="{BB962C8B-B14F-4D97-AF65-F5344CB8AC3E}">
        <p14:creationId xmlns:p14="http://schemas.microsoft.com/office/powerpoint/2010/main" val="364773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0"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Rectangle 1">
            <a:extLst>
              <a:ext uri="{FF2B5EF4-FFF2-40B4-BE49-F238E27FC236}">
                <a16:creationId xmlns:a16="http://schemas.microsoft.com/office/drawing/2014/main" id="{F15917AC-979E-40E0-9B5D-506CC196231D}"/>
              </a:ext>
            </a:extLst>
          </p:cNvPr>
          <p:cNvSpPr/>
          <p:nvPr/>
        </p:nvSpPr>
        <p:spPr>
          <a:xfrm>
            <a:off x="1395631" y="1453984"/>
            <a:ext cx="9949128" cy="7232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Personal Fall Arrest Systems (PFAS)</a:t>
            </a:r>
            <a:endParaRPr kumimoji="0" lang="en-US" sz="1800" b="0" i="0" u="none" strike="noStrike" kern="0" cap="none" spc="0" normalizeH="0" baseline="0" noProof="0" dirty="0">
              <a:ln>
                <a:noFill/>
              </a:ln>
              <a:solidFill>
                <a:sysClr val="windowText" lastClr="000000"/>
              </a:solidFill>
              <a:effectLst/>
              <a:uLnTx/>
              <a:uFillTx/>
            </a:endParaRPr>
          </a:p>
        </p:txBody>
      </p:sp>
      <p:sp>
        <p:nvSpPr>
          <p:cNvPr id="4" name="Title 3" hidden="1">
            <a:extLst>
              <a:ext uri="{FF2B5EF4-FFF2-40B4-BE49-F238E27FC236}">
                <a16:creationId xmlns:a16="http://schemas.microsoft.com/office/drawing/2014/main" id="{731A6FA1-3BC3-4DFE-B672-5ACC77EA6416}"/>
              </a:ext>
            </a:extLst>
          </p:cNvPr>
          <p:cNvSpPr>
            <a:spLocks noGrp="1"/>
          </p:cNvSpPr>
          <p:nvPr>
            <p:ph type="title"/>
          </p:nvPr>
        </p:nvSpPr>
        <p:spPr/>
        <p:txBody>
          <a:bodyPr/>
          <a:lstStyle/>
          <a:p>
            <a:r>
              <a:rPr lang="en-US" sz="3700" b="1" i="0" kern="1200" spc="0" baseline="0" dirty="0">
                <a:ln>
                  <a:noFill/>
                </a:ln>
                <a:solidFill>
                  <a:srgbClr val="464646"/>
                </a:solidFill>
                <a:effectLst>
                  <a:outerShdw blurRad="31750" dist="25400" dir="5400000" algn="tl" rotWithShape="0">
                    <a:srgbClr val="000000">
                      <a:alpha val="25000"/>
                    </a:srgbClr>
                  </a:outerShdw>
                </a:effectLst>
                <a:latin typeface="Lucida Sans Unicode" panose="020B0602030504020204" pitchFamily="34" charset="0"/>
                <a:ea typeface="+mj-ea"/>
                <a:cs typeface="+mj-cs"/>
              </a:rPr>
              <a:t>Personal Fall Arrest Systems (PFAS) – Part 3</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n-US" sz="2400" dirty="0"/>
              <a:t>A PFAS consists of the following components:</a:t>
            </a:r>
          </a:p>
          <a:p>
            <a:pPr lvl="1"/>
            <a:endParaRPr lang="en-US" sz="2000" dirty="0"/>
          </a:p>
          <a:p>
            <a:pPr lvl="1"/>
            <a:r>
              <a:rPr lang="en-US" sz="4800" b="1" dirty="0">
                <a:solidFill>
                  <a:schemeClr val="bg2">
                    <a:lumMod val="90000"/>
                  </a:schemeClr>
                </a:solidFill>
              </a:rPr>
              <a:t>A</a:t>
            </a:r>
            <a:r>
              <a:rPr lang="en-US" sz="2000" dirty="0">
                <a:solidFill>
                  <a:schemeClr val="bg2">
                    <a:lumMod val="90000"/>
                  </a:schemeClr>
                </a:solidFill>
              </a:rPr>
              <a:t>nchorage Point</a:t>
            </a:r>
          </a:p>
          <a:p>
            <a:pPr lvl="1"/>
            <a:endParaRPr lang="en-US" dirty="0"/>
          </a:p>
          <a:p>
            <a:pPr lvl="1"/>
            <a:r>
              <a:rPr lang="en-US" sz="4800" b="1" dirty="0"/>
              <a:t>B</a:t>
            </a:r>
            <a:r>
              <a:rPr lang="en-US" sz="2000" dirty="0"/>
              <a:t>ody Harness</a:t>
            </a:r>
          </a:p>
          <a:p>
            <a:pPr lvl="1">
              <a:buNone/>
            </a:pPr>
            <a:endParaRPr lang="en-US" dirty="0"/>
          </a:p>
          <a:p>
            <a:pPr lvl="1"/>
            <a:r>
              <a:rPr lang="en-US" sz="4800" b="1" dirty="0">
                <a:solidFill>
                  <a:schemeClr val="bg2">
                    <a:lumMod val="90000"/>
                  </a:schemeClr>
                </a:solidFill>
              </a:rPr>
              <a:t>C</a:t>
            </a:r>
            <a:r>
              <a:rPr lang="en-US" sz="2000" dirty="0">
                <a:solidFill>
                  <a:schemeClr val="bg2">
                    <a:lumMod val="90000"/>
                  </a:schemeClr>
                </a:solidFill>
              </a:rPr>
              <a:t>onnector</a:t>
            </a:r>
          </a:p>
          <a:p>
            <a:endParaRPr lang="en-US" dirty="0"/>
          </a:p>
        </p:txBody>
      </p:sp>
      <p:pic>
        <p:nvPicPr>
          <p:cNvPr id="7" name="Picture 6" descr="Picture of a Full Body Harness">
            <a:extLst>
              <a:ext uri="{FF2B5EF4-FFF2-40B4-BE49-F238E27FC236}">
                <a16:creationId xmlns:a16="http://schemas.microsoft.com/office/drawing/2014/main" id="{2085889E-0D8F-4D37-A7E0-90CDA7FC4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74975">
            <a:off x="9257766" y="2308539"/>
            <a:ext cx="2058619" cy="2715205"/>
          </a:xfrm>
          <a:prstGeom prst="rect">
            <a:avLst/>
          </a:prstGeom>
        </p:spPr>
      </p:pic>
      <p:sp>
        <p:nvSpPr>
          <p:cNvPr id="5" name="Rectangle 4">
            <a:extLst>
              <a:ext uri="{FF2B5EF4-FFF2-40B4-BE49-F238E27FC236}">
                <a16:creationId xmlns:a16="http://schemas.microsoft.com/office/drawing/2014/main" id="{722D8CD3-D663-44B3-9893-554EBF6E5AB4}"/>
              </a:ext>
            </a:extLst>
          </p:cNvPr>
          <p:cNvSpPr/>
          <p:nvPr/>
        </p:nvSpPr>
        <p:spPr>
          <a:xfrm>
            <a:off x="5031766" y="4892390"/>
            <a:ext cx="6173508" cy="1754326"/>
          </a:xfrm>
          <a:prstGeom prst="rect">
            <a:avLst/>
          </a:prstGeom>
        </p:spPr>
        <p:txBody>
          <a:bodyPr wrap="square">
            <a:spAutoFit/>
          </a:bodyPr>
          <a:lstStyle/>
          <a:p>
            <a:r>
              <a:rPr lang="en-US" b="1" dirty="0"/>
              <a:t>OSHA</a:t>
            </a:r>
            <a:r>
              <a:rPr lang="en-US" dirty="0"/>
              <a:t> defines a Body Harness as:       </a:t>
            </a:r>
          </a:p>
          <a:p>
            <a:r>
              <a:rPr lang="en-US" dirty="0"/>
              <a:t>“… straps which may be secured about the employee in a manner that will distribute the fall arrest forces over at least the thighs, pelvis, waist, chest and shoulders with means for attaching it to other components of a personal fall arrest system”</a:t>
            </a:r>
          </a:p>
        </p:txBody>
      </p:sp>
    </p:spTree>
    <p:extLst>
      <p:ext uri="{BB962C8B-B14F-4D97-AF65-F5344CB8AC3E}">
        <p14:creationId xmlns:p14="http://schemas.microsoft.com/office/powerpoint/2010/main" val="1211400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Picture of a 6 foot connecting lanyard.">
            <a:extLst>
              <a:ext uri="{FF2B5EF4-FFF2-40B4-BE49-F238E27FC236}">
                <a16:creationId xmlns:a16="http://schemas.microsoft.com/office/drawing/2014/main" id="{0DCE6998-F02B-47CA-969B-52E562EE51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23453">
            <a:off x="8018853" y="1598712"/>
            <a:ext cx="3904753" cy="3880579"/>
          </a:xfrm>
          <a:prstGeom prst="rect">
            <a:avLst/>
          </a:prstGeom>
        </p:spPr>
      </p:pic>
      <p:sp>
        <p:nvSpPr>
          <p:cNvPr id="8" name="TextBox 7">
            <a:extLst>
              <a:ext uri="{FF2B5EF4-FFF2-40B4-BE49-F238E27FC236}">
                <a16:creationId xmlns:a16="http://schemas.microsoft.com/office/drawing/2014/main" id="{BFE1EF56-A0D6-470C-AEC3-C69B3C36E7DD}"/>
              </a:ext>
            </a:extLst>
          </p:cNvPr>
          <p:cNvSpPr txBox="1"/>
          <p:nvPr/>
        </p:nvSpPr>
        <p:spPr>
          <a:xfrm>
            <a:off x="4919262"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Rectangle 1">
            <a:extLst>
              <a:ext uri="{FF2B5EF4-FFF2-40B4-BE49-F238E27FC236}">
                <a16:creationId xmlns:a16="http://schemas.microsoft.com/office/drawing/2014/main" id="{F15917AC-979E-40E0-9B5D-506CC196231D}"/>
              </a:ext>
            </a:extLst>
          </p:cNvPr>
          <p:cNvSpPr/>
          <p:nvPr/>
        </p:nvSpPr>
        <p:spPr>
          <a:xfrm>
            <a:off x="1364635" y="1483480"/>
            <a:ext cx="9949128" cy="7232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rPr>
              <a:t>Personal Fall Arrest Systems (PFAS)</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itle 5" hidden="1">
            <a:extLst>
              <a:ext uri="{FF2B5EF4-FFF2-40B4-BE49-F238E27FC236}">
                <a16:creationId xmlns:a16="http://schemas.microsoft.com/office/drawing/2014/main" id="{638E6A31-10D1-4BE5-BE73-EA9AEED4177F}"/>
              </a:ext>
            </a:extLst>
          </p:cNvPr>
          <p:cNvSpPr>
            <a:spLocks noGrp="1"/>
          </p:cNvSpPr>
          <p:nvPr>
            <p:ph type="title"/>
          </p:nvPr>
        </p:nvSpPr>
        <p:spPr/>
        <p:txBody>
          <a:bodyPr>
            <a:normAutofit fontScale="90000"/>
          </a:bodyPr>
          <a:lstStyle/>
          <a:p>
            <a:pPr rtl="0" eaLnBrk="1" fontAlgn="auto" latinLnBrk="0" hangingPunct="1"/>
            <a:r>
              <a:rPr lang="en-US" sz="4100" b="1" i="0" spc="0" baseline="0" dirty="0">
                <a:ln>
                  <a:noFill/>
                </a:ln>
                <a:solidFill>
                  <a:srgbClr val="464646"/>
                </a:solidFill>
                <a:effectLst>
                  <a:outerShdw blurRad="31750" dist="25400" dir="5400000" algn="tl" rotWithShape="0">
                    <a:srgbClr val="000000">
                      <a:alpha val="25000"/>
                    </a:srgbClr>
                  </a:outerShdw>
                </a:effectLst>
                <a:latin typeface="Lucida Sans Unicode" panose="020B0602030504020204" pitchFamily="34" charset="0"/>
                <a:ea typeface="+mn-ea"/>
                <a:cs typeface="+mn-cs"/>
              </a:rPr>
              <a:t>Personal Fall Arrest Systems (PFAS) – Part 4</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n-US" sz="2400" dirty="0"/>
              <a:t>A PFAS consists of the following components:</a:t>
            </a:r>
          </a:p>
          <a:p>
            <a:pPr lvl="1"/>
            <a:endParaRPr lang="en-US" sz="2000" dirty="0"/>
          </a:p>
          <a:p>
            <a:pPr lvl="1"/>
            <a:r>
              <a:rPr lang="en-US" sz="4800" b="1" dirty="0">
                <a:solidFill>
                  <a:schemeClr val="bg2">
                    <a:lumMod val="90000"/>
                  </a:schemeClr>
                </a:solidFill>
              </a:rPr>
              <a:t>A</a:t>
            </a:r>
            <a:r>
              <a:rPr lang="en-US" sz="2000" dirty="0">
                <a:solidFill>
                  <a:schemeClr val="bg2">
                    <a:lumMod val="90000"/>
                  </a:schemeClr>
                </a:solidFill>
              </a:rPr>
              <a:t>nchorage Point</a:t>
            </a:r>
          </a:p>
          <a:p>
            <a:pPr lvl="1"/>
            <a:endParaRPr lang="en-US" dirty="0"/>
          </a:p>
          <a:p>
            <a:pPr lvl="1"/>
            <a:r>
              <a:rPr lang="en-US" sz="4800" b="1" dirty="0">
                <a:solidFill>
                  <a:schemeClr val="bg2">
                    <a:lumMod val="90000"/>
                  </a:schemeClr>
                </a:solidFill>
              </a:rPr>
              <a:t>B</a:t>
            </a:r>
            <a:r>
              <a:rPr lang="en-US" sz="2000" dirty="0">
                <a:solidFill>
                  <a:schemeClr val="bg2">
                    <a:lumMod val="90000"/>
                  </a:schemeClr>
                </a:solidFill>
              </a:rPr>
              <a:t>ody Harness</a:t>
            </a:r>
          </a:p>
          <a:p>
            <a:pPr lvl="1">
              <a:buNone/>
            </a:pPr>
            <a:endParaRPr lang="en-US" dirty="0"/>
          </a:p>
          <a:p>
            <a:pPr lvl="1"/>
            <a:r>
              <a:rPr lang="en-US" sz="4800" b="1" dirty="0"/>
              <a:t>C</a:t>
            </a:r>
            <a:r>
              <a:rPr lang="en-US" sz="2000" dirty="0"/>
              <a:t>onnector</a:t>
            </a:r>
          </a:p>
          <a:p>
            <a:endParaRPr lang="en-US" dirty="0"/>
          </a:p>
        </p:txBody>
      </p:sp>
      <p:sp>
        <p:nvSpPr>
          <p:cNvPr id="5" name="Rectangle 4">
            <a:extLst>
              <a:ext uri="{FF2B5EF4-FFF2-40B4-BE49-F238E27FC236}">
                <a16:creationId xmlns:a16="http://schemas.microsoft.com/office/drawing/2014/main" id="{039C0DDF-8734-4805-92E6-D3D07712BD30}"/>
              </a:ext>
            </a:extLst>
          </p:cNvPr>
          <p:cNvSpPr/>
          <p:nvPr/>
        </p:nvSpPr>
        <p:spPr>
          <a:xfrm>
            <a:off x="5003185" y="4081495"/>
            <a:ext cx="6338095" cy="2616101"/>
          </a:xfrm>
          <a:prstGeom prst="rect">
            <a:avLst/>
          </a:prstGeom>
        </p:spPr>
        <p:txBody>
          <a:bodyPr wrap="square">
            <a:spAutoFit/>
          </a:bodyPr>
          <a:lstStyle/>
          <a:p>
            <a:r>
              <a:rPr lang="en-US" sz="2400" b="1" dirty="0">
                <a:latin typeface="nimbus-sans"/>
              </a:rPr>
              <a:t>Connector</a:t>
            </a:r>
          </a:p>
          <a:p>
            <a:r>
              <a:rPr lang="en-US" sz="2000" dirty="0">
                <a:latin typeface="nimbus-sans"/>
              </a:rPr>
              <a:t>The connecting subsystem is the critical link which joins the body wear to the anchorage/anchorage connector. It can be an energy-absorbing lanyard, fall limiter, self-retracting lanyard, rope grab, or retrieval system. Connecting means will vary depending on whether the worker is equipped for personal fall arrest or work positioning and travel restriction</a:t>
            </a:r>
            <a:endParaRPr lang="en-US" sz="2000" b="0" i="0" dirty="0">
              <a:effectLst/>
              <a:latin typeface="nimbus-sans"/>
            </a:endParaRPr>
          </a:p>
        </p:txBody>
      </p:sp>
    </p:spTree>
    <p:extLst>
      <p:ext uri="{BB962C8B-B14F-4D97-AF65-F5344CB8AC3E}">
        <p14:creationId xmlns:p14="http://schemas.microsoft.com/office/powerpoint/2010/main" val="295709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4"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itle 1" hidden="1">
            <a:extLst>
              <a:ext uri="{FF2B5EF4-FFF2-40B4-BE49-F238E27FC236}">
                <a16:creationId xmlns:a16="http://schemas.microsoft.com/office/drawing/2014/main" id="{CC2CDF08-09F7-443C-987D-750F5A064A26}"/>
              </a:ext>
            </a:extLst>
          </p:cNvPr>
          <p:cNvSpPr>
            <a:spLocks noGrp="1"/>
          </p:cNvSpPr>
          <p:nvPr>
            <p:ph type="title"/>
          </p:nvPr>
        </p:nvSpPr>
        <p:spPr/>
        <p:txBody>
          <a:bodyPr/>
          <a:lstStyle/>
          <a:p>
            <a:r>
              <a:rPr lang="en-US" dirty="0"/>
              <a:t>Review</a:t>
            </a:r>
          </a:p>
        </p:txBody>
      </p:sp>
      <p:pic>
        <p:nvPicPr>
          <p:cNvPr id="7" name="Content Placeholder 6" descr="REVIEW">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995054" y="1460500"/>
            <a:ext cx="8099425" cy="5397500"/>
          </a:xfrm>
        </p:spPr>
      </p:pic>
    </p:spTree>
    <p:extLst>
      <p:ext uri="{BB962C8B-B14F-4D97-AF65-F5344CB8AC3E}">
        <p14:creationId xmlns:p14="http://schemas.microsoft.com/office/powerpoint/2010/main" val="270165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4000" b="1" dirty="0"/>
              <a:t>Knowledge Check</a:t>
            </a:r>
          </a:p>
        </p:txBody>
      </p:sp>
      <p:sp>
        <p:nvSpPr>
          <p:cNvPr id="3" name="Content Placeholder 2"/>
          <p:cNvSpPr>
            <a:spLocks noGrp="1"/>
          </p:cNvSpPr>
          <p:nvPr>
            <p:ph idx="1"/>
          </p:nvPr>
        </p:nvSpPr>
        <p:spPr>
          <a:xfrm>
            <a:off x="994116" y="1323536"/>
            <a:ext cx="8622849" cy="5203388"/>
          </a:xfrm>
        </p:spPr>
        <p:txBody>
          <a:bodyPr>
            <a:normAutofit/>
          </a:bodyPr>
          <a:lstStyle/>
          <a:p>
            <a:pPr marL="514350" indent="-514350">
              <a:buFont typeface="+mj-lt"/>
              <a:buAutoNum type="arabicPeriod"/>
            </a:pPr>
            <a:r>
              <a:rPr lang="en-US" sz="3600" dirty="0"/>
              <a:t>What are the three basic types of lifts used in Construction?</a:t>
            </a:r>
          </a:p>
        </p:txBody>
      </p:sp>
    </p:spTree>
    <p:extLst>
      <p:ext uri="{BB962C8B-B14F-4D97-AF65-F5344CB8AC3E}">
        <p14:creationId xmlns:p14="http://schemas.microsoft.com/office/powerpoint/2010/main" val="126840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824271" cy="1320800"/>
          </a:xfrm>
        </p:spPr>
        <p:txBody>
          <a:bodyPr>
            <a:normAutofit/>
          </a:bodyPr>
          <a:lstStyle/>
          <a:p>
            <a:pPr algn="ctr"/>
            <a:r>
              <a:rPr lang="en-US" sz="4000" b="1" dirty="0"/>
              <a:t>Knowledge Check – Part 2</a:t>
            </a:r>
          </a:p>
        </p:txBody>
      </p:sp>
      <p:sp>
        <p:nvSpPr>
          <p:cNvPr id="3" name="Content Placeholder 2"/>
          <p:cNvSpPr>
            <a:spLocks noGrp="1"/>
          </p:cNvSpPr>
          <p:nvPr>
            <p:ph idx="1"/>
          </p:nvPr>
        </p:nvSpPr>
        <p:spPr>
          <a:xfrm>
            <a:off x="994116" y="1323536"/>
            <a:ext cx="8622849" cy="5203388"/>
          </a:xfrm>
        </p:spPr>
        <p:txBody>
          <a:bodyPr>
            <a:normAutofit/>
          </a:bodyPr>
          <a:lstStyle/>
          <a:p>
            <a:pPr marL="514350" indent="-514350">
              <a:buFont typeface="+mj-lt"/>
              <a:buAutoNum type="arabicPeriod"/>
            </a:pPr>
            <a:r>
              <a:rPr lang="en-US" sz="3600" dirty="0"/>
              <a:t>What are the three basic types of lifts used in Construction?</a:t>
            </a:r>
          </a:p>
          <a:p>
            <a:pPr marL="0" indent="0">
              <a:buNone/>
            </a:pPr>
            <a:endParaRPr lang="en-US" sz="3600" dirty="0"/>
          </a:p>
          <a:p>
            <a:pPr marL="1314450" lvl="2" indent="-514350">
              <a:buFont typeface="+mj-lt"/>
              <a:buAutoNum type="alphaLcPeriod"/>
            </a:pPr>
            <a:r>
              <a:rPr lang="en-US" sz="4000" dirty="0">
                <a:solidFill>
                  <a:srgbClr val="FF0000"/>
                </a:solidFill>
              </a:rPr>
              <a:t>Man Lifts</a:t>
            </a: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Scissor lifts</a:t>
            </a: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Boom Lifts (articulating lifts)</a:t>
            </a:r>
          </a:p>
        </p:txBody>
      </p:sp>
    </p:spTree>
    <p:extLst>
      <p:ext uri="{BB962C8B-B14F-4D97-AF65-F5344CB8AC3E}">
        <p14:creationId xmlns:p14="http://schemas.microsoft.com/office/powerpoint/2010/main" val="689173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819817" cy="1320800"/>
          </a:xfrm>
        </p:spPr>
        <p:txBody>
          <a:bodyPr>
            <a:normAutofit/>
          </a:bodyPr>
          <a:lstStyle/>
          <a:p>
            <a:pPr algn="ctr"/>
            <a:r>
              <a:rPr lang="en-US" sz="4000" b="1" dirty="0"/>
              <a:t>Knowledge Check – Part 3</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529223"/>
            <a:ext cx="7999157" cy="5006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n-US" sz="3500" dirty="0"/>
              <a:t>A Pre-Start inspection should include…. </a:t>
            </a:r>
          </a:p>
          <a:p>
            <a:pPr marL="514350" indent="-514350">
              <a:buFont typeface="+mj-lt"/>
              <a:buAutoNum type="arabicPeriod" startAt="2"/>
            </a:pPr>
            <a:endParaRPr lang="en-US" sz="2800" dirty="0"/>
          </a:p>
          <a:p>
            <a:pPr marL="400050" lvl="1" indent="0">
              <a:buFont typeface="Wingdings 3" charset="2"/>
              <a:buNone/>
            </a:pPr>
            <a:endParaRPr lang="en-US" dirty="0"/>
          </a:p>
        </p:txBody>
      </p:sp>
    </p:spTree>
    <p:extLst>
      <p:ext uri="{BB962C8B-B14F-4D97-AF65-F5344CB8AC3E}">
        <p14:creationId xmlns:p14="http://schemas.microsoft.com/office/powerpoint/2010/main" val="1621789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606062" cy="1320800"/>
          </a:xfrm>
        </p:spPr>
        <p:txBody>
          <a:bodyPr>
            <a:normAutofit/>
          </a:bodyPr>
          <a:lstStyle/>
          <a:p>
            <a:pPr algn="ctr"/>
            <a:r>
              <a:rPr lang="en-US" sz="4000" b="1" dirty="0"/>
              <a:t>Knowledge Check – Part 4</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49006"/>
            <a:ext cx="8384723" cy="540735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n-US" sz="3500" dirty="0"/>
              <a:t>A Pre-Start inspection should include…. </a:t>
            </a:r>
          </a:p>
          <a:p>
            <a:pPr marL="514350" indent="-514350">
              <a:buFont typeface="+mj-lt"/>
              <a:buAutoNum type="arabicPeriod" startAt="2"/>
            </a:pPr>
            <a:endParaRPr lang="en-US" sz="2800" dirty="0"/>
          </a:p>
          <a:p>
            <a:pPr marL="1314450" lvl="2" indent="-514350">
              <a:buFont typeface="+mj-lt"/>
              <a:buAutoNum type="alphaLcPeriod"/>
            </a:pPr>
            <a:r>
              <a:rPr lang="en-US" sz="3200" dirty="0">
                <a:solidFill>
                  <a:srgbClr val="FF0000"/>
                </a:solidFill>
              </a:rPr>
              <a:t>Operating and Emergency Controls</a:t>
            </a:r>
          </a:p>
          <a:p>
            <a:pPr marL="1314450" lvl="2" indent="-514350">
              <a:buFont typeface="+mj-lt"/>
              <a:buAutoNum type="alphaLcPeriod"/>
            </a:pPr>
            <a:r>
              <a:rPr lang="en-US" sz="3200" dirty="0">
                <a:solidFill>
                  <a:srgbClr val="FF0000"/>
                </a:solidFill>
              </a:rPr>
              <a:t>Guardrails</a:t>
            </a:r>
          </a:p>
          <a:p>
            <a:pPr marL="1314450" lvl="2" indent="-514350">
              <a:buFont typeface="+mj-lt"/>
              <a:buAutoNum type="alphaLcPeriod"/>
            </a:pPr>
            <a:r>
              <a:rPr lang="en-US" sz="3200" dirty="0">
                <a:solidFill>
                  <a:srgbClr val="FF0000"/>
                </a:solidFill>
              </a:rPr>
              <a:t>Hydraulic System</a:t>
            </a:r>
          </a:p>
          <a:p>
            <a:pPr marL="1314450" lvl="2" indent="-514350">
              <a:buFont typeface="+mj-lt"/>
              <a:buAutoNum type="alphaLcPeriod"/>
            </a:pPr>
            <a:r>
              <a:rPr lang="en-US" sz="3200" dirty="0">
                <a:solidFill>
                  <a:srgbClr val="FF0000"/>
                </a:solidFill>
              </a:rPr>
              <a:t>Outriggers</a:t>
            </a:r>
          </a:p>
          <a:p>
            <a:pPr marL="1314450" lvl="2" indent="-514350">
              <a:buFont typeface="+mj-lt"/>
              <a:buAutoNum type="alphaLcPeriod"/>
            </a:pPr>
            <a:r>
              <a:rPr lang="en-US" sz="3200" dirty="0">
                <a:solidFill>
                  <a:srgbClr val="FF0000"/>
                </a:solidFill>
              </a:rPr>
              <a:t>Emergency Stop Buttons</a:t>
            </a:r>
          </a:p>
          <a:p>
            <a:pPr marL="1314450" lvl="2" indent="-514350">
              <a:buFont typeface="+mj-lt"/>
              <a:buAutoNum type="alphaLcPeriod"/>
            </a:pPr>
            <a:r>
              <a:rPr lang="en-US" sz="3200" dirty="0">
                <a:solidFill>
                  <a:srgbClr val="FF0000"/>
                </a:solidFill>
              </a:rPr>
              <a:t>Tires</a:t>
            </a:r>
          </a:p>
          <a:p>
            <a:pPr marL="1314450" lvl="2" indent="-514350">
              <a:buFont typeface="+mj-lt"/>
              <a:buAutoNum type="alphaLcPeriod"/>
            </a:pPr>
            <a:r>
              <a:rPr lang="en-US" sz="3200" dirty="0">
                <a:solidFill>
                  <a:srgbClr val="FF0000"/>
                </a:solidFill>
              </a:rPr>
              <a:t>Safety Guards and Sensors</a:t>
            </a:r>
          </a:p>
          <a:p>
            <a:pPr marL="1314450" lvl="2" indent="-514350">
              <a:buFont typeface="+mj-lt"/>
              <a:buAutoNum type="alphaLcPeriod"/>
            </a:pPr>
            <a:r>
              <a:rPr lang="en-US" sz="3200" dirty="0">
                <a:solidFill>
                  <a:srgbClr val="FF0000"/>
                </a:solidFill>
              </a:rPr>
              <a:t>Emergency Descent System</a:t>
            </a:r>
          </a:p>
          <a:p>
            <a:pPr marL="400050" lvl="1" indent="0">
              <a:buFont typeface="Wingdings 3" charset="2"/>
              <a:buNone/>
            </a:pPr>
            <a:endParaRPr lang="en-US" dirty="0"/>
          </a:p>
        </p:txBody>
      </p:sp>
    </p:spTree>
    <p:extLst>
      <p:ext uri="{BB962C8B-B14F-4D97-AF65-F5344CB8AC3E}">
        <p14:creationId xmlns:p14="http://schemas.microsoft.com/office/powerpoint/2010/main" val="257344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Module-1</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lvl="0" indent="-285750">
              <a:buClr>
                <a:srgbClr val="90C226"/>
              </a:buClr>
              <a:buFont typeface="Arial" panose="020B0604020202020204" pitchFamily="34" charset="0"/>
              <a:buChar char="•"/>
            </a:pPr>
            <a:r>
              <a:rPr lang="en-US" sz="4800" b="1" dirty="0">
                <a:solidFill>
                  <a:srgbClr val="1B3049"/>
                </a:solidFill>
              </a:rPr>
              <a:t>Types of Lifts</a:t>
            </a:r>
          </a:p>
          <a:p>
            <a:pPr marL="285750" lvl="0" indent="-285750">
              <a:buClr>
                <a:srgbClr val="90C226"/>
              </a:buClr>
              <a:buFont typeface="Arial" panose="020B0604020202020204" pitchFamily="34" charset="0"/>
              <a:buChar char="•"/>
            </a:pPr>
            <a:endParaRPr lang="en-US" sz="3600" b="1" dirty="0">
              <a:solidFill>
                <a:srgbClr val="1B3049"/>
              </a:solidFill>
            </a:endParaRPr>
          </a:p>
          <a:p>
            <a:pPr marL="285750" lvl="0" indent="-285750">
              <a:spcBef>
                <a:spcPts val="1200"/>
              </a:spcBef>
              <a:buClr>
                <a:srgbClr val="90C226"/>
              </a:buClr>
              <a:buFont typeface="Arial" panose="020B0604020202020204" pitchFamily="34" charset="0"/>
              <a:buChar char="•"/>
            </a:pPr>
            <a:r>
              <a:rPr lang="en-US" sz="4800" b="1" dirty="0">
                <a:solidFill>
                  <a:schemeClr val="bg2">
                    <a:lumMod val="90000"/>
                  </a:schemeClr>
                </a:solidFill>
              </a:rPr>
              <a:t>Care / Inspections</a:t>
            </a:r>
          </a:p>
          <a:p>
            <a:pPr marL="285750" lvl="0" indent="-285750">
              <a:spcBef>
                <a:spcPts val="1200"/>
              </a:spcBef>
              <a:buClr>
                <a:srgbClr val="90C226"/>
              </a:buClr>
              <a:buFont typeface="Arial" panose="020B0604020202020204" pitchFamily="34" charset="0"/>
              <a:buChar char="•"/>
            </a:pPr>
            <a:endParaRPr lang="en-US" sz="3600" b="1" dirty="0">
              <a:solidFill>
                <a:schemeClr val="bg2">
                  <a:lumMod val="90000"/>
                </a:schemeClr>
              </a:solidFill>
            </a:endParaRPr>
          </a:p>
          <a:p>
            <a:pPr marL="285750" lvl="0" indent="-285750">
              <a:spcBef>
                <a:spcPts val="600"/>
              </a:spcBef>
              <a:buClr>
                <a:srgbClr val="90C226"/>
              </a:buClr>
              <a:buFont typeface="Arial" panose="020B0604020202020204" pitchFamily="34" charset="0"/>
              <a:buChar char="•"/>
            </a:pPr>
            <a:r>
              <a:rPr lang="en-US" sz="4800" b="1" dirty="0">
                <a:solidFill>
                  <a:schemeClr val="bg2">
                    <a:lumMod val="90000"/>
                  </a:schemeClr>
                </a:solidFill>
              </a:rPr>
              <a:t>Safe Operation</a:t>
            </a:r>
          </a:p>
          <a:p>
            <a:endParaRPr lang="en-US" dirty="0"/>
          </a:p>
        </p:txBody>
      </p:sp>
    </p:spTree>
    <p:extLst>
      <p:ext uri="{BB962C8B-B14F-4D97-AF65-F5344CB8AC3E}">
        <p14:creationId xmlns:p14="http://schemas.microsoft.com/office/powerpoint/2010/main" val="49728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7125607" cy="1320800"/>
          </a:xfrm>
        </p:spPr>
        <p:txBody>
          <a:bodyPr>
            <a:normAutofit/>
          </a:bodyPr>
          <a:lstStyle/>
          <a:p>
            <a:pPr algn="ctr"/>
            <a:r>
              <a:rPr lang="en-US" sz="4000" b="1" dirty="0"/>
              <a:t>Knowledge Check – Part 5</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3. </a:t>
            </a:r>
            <a:r>
              <a:rPr lang="en-US" sz="3200" b="1" dirty="0"/>
              <a:t>When inspecting the work site, you must  also look for what?</a:t>
            </a:r>
          </a:p>
          <a:p>
            <a:pPr marL="514350" indent="-514350">
              <a:buFont typeface="+mj-lt"/>
              <a:buAutoNum type="arabicPeriod" startAt="2"/>
            </a:pPr>
            <a:endParaRPr lang="en-US" sz="1000" dirty="0"/>
          </a:p>
          <a:p>
            <a:pPr marL="0" indent="0">
              <a:buNone/>
            </a:pPr>
            <a:endParaRPr lang="en-US" sz="2400" dirty="0">
              <a:solidFill>
                <a:srgbClr val="FF0000"/>
              </a:solidFill>
            </a:endParaRPr>
          </a:p>
        </p:txBody>
      </p:sp>
    </p:spTree>
    <p:extLst>
      <p:ext uri="{BB962C8B-B14F-4D97-AF65-F5344CB8AC3E}">
        <p14:creationId xmlns:p14="http://schemas.microsoft.com/office/powerpoint/2010/main" val="155993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201636"/>
            <a:ext cx="6450198" cy="1320800"/>
          </a:xfrm>
        </p:spPr>
        <p:txBody>
          <a:bodyPr>
            <a:normAutofit/>
          </a:bodyPr>
          <a:lstStyle/>
          <a:p>
            <a:pPr algn="ctr"/>
            <a:r>
              <a:rPr lang="en-US" sz="4000" b="1" dirty="0"/>
              <a:t>Knowledge Check – Part 6</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3. </a:t>
            </a:r>
            <a:r>
              <a:rPr lang="en-US" sz="3200" b="1" dirty="0"/>
              <a:t>When inspecting the work site, you must  also look for what?</a:t>
            </a:r>
          </a:p>
          <a:p>
            <a:pPr marL="514350" indent="-514350">
              <a:buFont typeface="+mj-lt"/>
              <a:buAutoNum type="arabicPeriod" startAt="2"/>
            </a:pPr>
            <a:endParaRPr lang="en-US" sz="1000" dirty="0"/>
          </a:p>
          <a:p>
            <a:pPr marL="457200" indent="-457200">
              <a:buFont typeface="+mj-lt"/>
              <a:buAutoNum type="alphaLcParenR"/>
            </a:pPr>
            <a:r>
              <a:rPr lang="en-US" sz="2400" dirty="0">
                <a:solidFill>
                  <a:srgbClr val="FF0000"/>
                </a:solidFill>
              </a:rPr>
              <a:t>The surface on which the lift will be used.</a:t>
            </a:r>
          </a:p>
          <a:p>
            <a:pPr marL="457200" indent="-457200">
              <a:buFont typeface="+mj-lt"/>
              <a:buAutoNum type="alphaLcParenR"/>
            </a:pPr>
            <a:endParaRPr lang="en-US" sz="1000" dirty="0">
              <a:solidFill>
                <a:srgbClr val="FF0000"/>
              </a:solidFill>
            </a:endParaRPr>
          </a:p>
          <a:p>
            <a:pPr marL="457200" indent="-457200">
              <a:buFont typeface="+mj-lt"/>
              <a:buAutoNum type="alphaLcParenR"/>
            </a:pPr>
            <a:r>
              <a:rPr lang="en-US" sz="2400" dirty="0">
                <a:solidFill>
                  <a:srgbClr val="FF0000"/>
                </a:solidFill>
              </a:rPr>
              <a:t>Hazards that might create dangerous driving conditions.</a:t>
            </a:r>
          </a:p>
          <a:p>
            <a:pPr marL="457200" indent="-457200">
              <a:buFont typeface="+mj-lt"/>
              <a:buAutoNum type="alphaLcParenR"/>
            </a:pPr>
            <a:endParaRPr lang="en-US" sz="1000" dirty="0">
              <a:solidFill>
                <a:srgbClr val="FF0000"/>
              </a:solidFill>
            </a:endParaRPr>
          </a:p>
          <a:p>
            <a:pPr marL="457200" indent="-457200">
              <a:buFont typeface="+mj-lt"/>
              <a:buAutoNum type="alphaLcParenR"/>
            </a:pPr>
            <a:r>
              <a:rPr lang="en-US" sz="2400" dirty="0">
                <a:solidFill>
                  <a:srgbClr val="FF0000"/>
                </a:solidFill>
              </a:rPr>
              <a:t>Above hazards that may effect personal while the lift is extended.</a:t>
            </a:r>
          </a:p>
          <a:p>
            <a:pPr marL="457200" indent="-457200">
              <a:buFont typeface="+mj-lt"/>
              <a:buAutoNum type="alphaLcParenR"/>
            </a:pPr>
            <a:endParaRPr lang="en-US" sz="1000" dirty="0">
              <a:solidFill>
                <a:srgbClr val="FF0000"/>
              </a:solidFill>
            </a:endParaRPr>
          </a:p>
          <a:p>
            <a:pPr marL="457200" indent="-457200">
              <a:buFont typeface="+mj-lt"/>
              <a:buAutoNum type="alphaLcParenR"/>
            </a:pPr>
            <a:r>
              <a:rPr lang="en-US" sz="2400" dirty="0">
                <a:solidFill>
                  <a:srgbClr val="FF0000"/>
                </a:solidFill>
              </a:rPr>
              <a:t>Weather conditions.</a:t>
            </a:r>
          </a:p>
          <a:p>
            <a:pPr marL="514350" indent="-514350">
              <a:buFont typeface="+mj-lt"/>
              <a:buAutoNum type="arabicPeriod" startAt="2"/>
            </a:pPr>
            <a:endParaRPr lang="en-US" sz="2400" dirty="0"/>
          </a:p>
          <a:p>
            <a:pPr marL="400050" lvl="1" indent="0">
              <a:buFont typeface="Wingdings 3" charset="2"/>
              <a:buNone/>
            </a:pPr>
            <a:endParaRPr lang="en-US" dirty="0"/>
          </a:p>
        </p:txBody>
      </p:sp>
    </p:spTree>
    <p:extLst>
      <p:ext uri="{BB962C8B-B14F-4D97-AF65-F5344CB8AC3E}">
        <p14:creationId xmlns:p14="http://schemas.microsoft.com/office/powerpoint/2010/main" val="87686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2" y="201636"/>
            <a:ext cx="6315116" cy="1320800"/>
          </a:xfrm>
        </p:spPr>
        <p:txBody>
          <a:bodyPr>
            <a:normAutofit/>
          </a:bodyPr>
          <a:lstStyle/>
          <a:p>
            <a:pPr algn="ctr"/>
            <a:r>
              <a:rPr lang="en-US" sz="4000" b="1" dirty="0"/>
              <a:t>Knowledge Check – Part 7</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914398" y="1295397"/>
            <a:ext cx="8170607" cy="5360967"/>
          </a:xfrm>
        </p:spPr>
        <p:txBody>
          <a:bodyPr>
            <a:normAutofit/>
          </a:bodyPr>
          <a:lstStyle/>
          <a:p>
            <a:pPr marL="0" indent="0">
              <a:buNone/>
            </a:pPr>
            <a:r>
              <a:rPr lang="en-US" sz="3200" b="1" dirty="0">
                <a:solidFill>
                  <a:srgbClr val="92D050"/>
                </a:solidFill>
              </a:rPr>
              <a:t>4. </a:t>
            </a:r>
            <a:r>
              <a:rPr lang="en-US" sz="3200" b="1" dirty="0"/>
              <a:t>Is fall protection needed in a scissor lift?</a:t>
            </a:r>
          </a:p>
          <a:p>
            <a:pPr marL="514350" indent="-514350">
              <a:buFont typeface="+mj-lt"/>
              <a:buAutoNum type="arabicPeriod" startAt="3"/>
            </a:pPr>
            <a:endParaRPr lang="en-US" sz="2800" dirty="0"/>
          </a:p>
        </p:txBody>
      </p:sp>
    </p:spTree>
    <p:extLst>
      <p:ext uri="{BB962C8B-B14F-4D97-AF65-F5344CB8AC3E}">
        <p14:creationId xmlns:p14="http://schemas.microsoft.com/office/powerpoint/2010/main" val="1080658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273553" cy="1320800"/>
          </a:xfrm>
        </p:spPr>
        <p:txBody>
          <a:bodyPr>
            <a:normAutofit/>
          </a:bodyPr>
          <a:lstStyle/>
          <a:p>
            <a:pPr algn="ctr"/>
            <a:r>
              <a:rPr lang="en-US" sz="4000" b="1" dirty="0"/>
              <a:t>Knowledge Check – Part 8</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914398" y="1295397"/>
            <a:ext cx="8170607" cy="5360967"/>
          </a:xfrm>
        </p:spPr>
        <p:txBody>
          <a:bodyPr>
            <a:normAutofit/>
          </a:bodyPr>
          <a:lstStyle/>
          <a:p>
            <a:pPr marL="0" indent="0">
              <a:buNone/>
            </a:pPr>
            <a:r>
              <a:rPr lang="en-US" sz="3200" b="1" dirty="0">
                <a:solidFill>
                  <a:srgbClr val="92D050"/>
                </a:solidFill>
              </a:rPr>
              <a:t>4. </a:t>
            </a:r>
            <a:r>
              <a:rPr lang="en-US" sz="3200" b="1" dirty="0"/>
              <a:t>Is fall protection needed in a scissor lift?</a:t>
            </a:r>
          </a:p>
          <a:p>
            <a:pPr marL="514350" indent="-514350">
              <a:buFont typeface="+mj-lt"/>
              <a:buAutoNum type="arabicPeriod" startAt="3"/>
            </a:pPr>
            <a:endParaRPr lang="en-US" sz="2800" dirty="0"/>
          </a:p>
          <a:p>
            <a:pPr marL="800100" lvl="2" indent="0">
              <a:buNone/>
            </a:pPr>
            <a:r>
              <a:rPr lang="en-US" sz="2800" dirty="0">
                <a:solidFill>
                  <a:srgbClr val="FF0000"/>
                </a:solidFill>
                <a:latin typeface="Roboto"/>
              </a:rPr>
              <a:t>When working at heights, employees </a:t>
            </a:r>
            <a:r>
              <a:rPr lang="en-US" sz="2800" b="1" dirty="0">
                <a:solidFill>
                  <a:srgbClr val="FF0000"/>
                </a:solidFill>
                <a:latin typeface="Roboto"/>
              </a:rPr>
              <a:t>need</a:t>
            </a:r>
            <a:r>
              <a:rPr lang="en-US" sz="2800" dirty="0">
                <a:solidFill>
                  <a:srgbClr val="FF0000"/>
                </a:solidFill>
                <a:latin typeface="Roboto"/>
              </a:rPr>
              <a:t> to be </a:t>
            </a:r>
            <a:r>
              <a:rPr lang="en-US" sz="2800" b="1" dirty="0">
                <a:solidFill>
                  <a:srgbClr val="FF0000"/>
                </a:solidFill>
                <a:latin typeface="Roboto"/>
              </a:rPr>
              <a:t>protected </a:t>
            </a:r>
            <a:r>
              <a:rPr lang="en-US" sz="2800" dirty="0">
                <a:solidFill>
                  <a:srgbClr val="FF0000"/>
                </a:solidFill>
                <a:latin typeface="Roboto"/>
              </a:rPr>
              <a:t>from </a:t>
            </a:r>
            <a:r>
              <a:rPr lang="en-US" sz="2800" b="1" dirty="0">
                <a:solidFill>
                  <a:srgbClr val="FF0000"/>
                </a:solidFill>
                <a:latin typeface="Roboto"/>
              </a:rPr>
              <a:t>falling</a:t>
            </a:r>
            <a:r>
              <a:rPr lang="en-US" sz="2800" dirty="0">
                <a:solidFill>
                  <a:srgbClr val="FF0000"/>
                </a:solidFill>
                <a:latin typeface="Roboto"/>
              </a:rPr>
              <a:t>. </a:t>
            </a:r>
          </a:p>
          <a:p>
            <a:pPr marL="800100" lvl="2" indent="0">
              <a:buNone/>
            </a:pPr>
            <a:r>
              <a:rPr lang="en-US" sz="2800" dirty="0">
                <a:solidFill>
                  <a:srgbClr val="FF0000"/>
                </a:solidFill>
                <a:latin typeface="Roboto"/>
              </a:rPr>
              <a:t>On a </a:t>
            </a:r>
            <a:r>
              <a:rPr lang="en-US" sz="2800" b="1" dirty="0">
                <a:solidFill>
                  <a:srgbClr val="FF0000"/>
                </a:solidFill>
                <a:latin typeface="Roboto"/>
              </a:rPr>
              <a:t>scissor lift</a:t>
            </a:r>
            <a:r>
              <a:rPr lang="en-US" sz="2800" dirty="0">
                <a:solidFill>
                  <a:srgbClr val="FF0000"/>
                </a:solidFill>
                <a:latin typeface="Roboto"/>
              </a:rPr>
              <a:t>, a </a:t>
            </a:r>
            <a:r>
              <a:rPr lang="en-US" sz="2800" b="1" dirty="0">
                <a:solidFill>
                  <a:srgbClr val="FF0000"/>
                </a:solidFill>
                <a:latin typeface="Roboto"/>
              </a:rPr>
              <a:t>fall protection</a:t>
            </a:r>
            <a:r>
              <a:rPr lang="en-US" sz="2800" dirty="0">
                <a:solidFill>
                  <a:srgbClr val="FF0000"/>
                </a:solidFill>
                <a:latin typeface="Roboto"/>
              </a:rPr>
              <a:t> harness is not </a:t>
            </a:r>
            <a:r>
              <a:rPr lang="en-US" sz="2800" b="1" dirty="0">
                <a:solidFill>
                  <a:srgbClr val="FF0000"/>
                </a:solidFill>
                <a:latin typeface="Roboto"/>
              </a:rPr>
              <a:t>required</a:t>
            </a:r>
            <a:r>
              <a:rPr lang="en-US" sz="2800" dirty="0">
                <a:solidFill>
                  <a:srgbClr val="FF0000"/>
                </a:solidFill>
                <a:latin typeface="Roboto"/>
              </a:rPr>
              <a:t>, provided that the guardrails on the </a:t>
            </a:r>
            <a:r>
              <a:rPr lang="en-US" sz="2800" b="1" dirty="0">
                <a:solidFill>
                  <a:srgbClr val="FF0000"/>
                </a:solidFill>
                <a:latin typeface="Roboto"/>
              </a:rPr>
              <a:t>scissor lift</a:t>
            </a:r>
            <a:r>
              <a:rPr lang="en-US" sz="2800" dirty="0">
                <a:solidFill>
                  <a:srgbClr val="FF0000"/>
                </a:solidFill>
                <a:latin typeface="Roboto"/>
              </a:rPr>
              <a:t> meet the requirements of the </a:t>
            </a:r>
            <a:r>
              <a:rPr lang="en-US" sz="2800" b="1" dirty="0">
                <a:solidFill>
                  <a:srgbClr val="FF0000"/>
                </a:solidFill>
                <a:latin typeface="Roboto"/>
              </a:rPr>
              <a:t>fall protection</a:t>
            </a:r>
            <a:r>
              <a:rPr lang="en-US" sz="2800" dirty="0">
                <a:solidFill>
                  <a:srgbClr val="FF0000"/>
                </a:solidFill>
                <a:latin typeface="Roboto"/>
              </a:rPr>
              <a:t> standard.</a:t>
            </a:r>
            <a:endParaRPr lang="en-US" sz="2800" dirty="0">
              <a:solidFill>
                <a:srgbClr val="FF0000"/>
              </a:solidFill>
            </a:endParaRPr>
          </a:p>
        </p:txBody>
      </p:sp>
    </p:spTree>
    <p:extLst>
      <p:ext uri="{BB962C8B-B14F-4D97-AF65-F5344CB8AC3E}">
        <p14:creationId xmlns:p14="http://schemas.microsoft.com/office/powerpoint/2010/main" val="2825298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n-US" sz="4400" u="sng" dirty="0">
                <a:latin typeface="Arial Black" panose="020B0A04020102020204" pitchFamily="34" charset="0"/>
              </a:rPr>
              <a:t>Additional Resources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1"/>
          </p:nvPr>
        </p:nvSpPr>
        <p:spPr>
          <a:xfrm>
            <a:off x="731521" y="1631853"/>
            <a:ext cx="8795700" cy="5092504"/>
          </a:xfrm>
        </p:spPr>
        <p:txBody>
          <a:bodyPr>
            <a:normAutofit fontScale="92500" lnSpcReduction="10000"/>
          </a:bodyPr>
          <a:lstStyle/>
          <a:p>
            <a:r>
              <a:rPr lang="en-US" sz="2400" dirty="0"/>
              <a:t>OSHA website: </a:t>
            </a:r>
            <a:r>
              <a:rPr lang="en-US" sz="2400" dirty="0">
                <a:solidFill>
                  <a:srgbClr val="0070C0"/>
                </a:solidFill>
              </a:rPr>
              <a:t>http://www.osha.gov </a:t>
            </a:r>
            <a:r>
              <a:rPr lang="en-US" sz="2400" dirty="0"/>
              <a:t>and OSHA offices: Call or Write (800-321-OSHA) </a:t>
            </a:r>
          </a:p>
          <a:p>
            <a:endParaRPr lang="en-US" sz="2400" dirty="0"/>
          </a:p>
          <a:p>
            <a:r>
              <a:rPr lang="en-US" sz="2400" dirty="0"/>
              <a:t>Compliance Assistance Specialists in the area offices </a:t>
            </a:r>
          </a:p>
          <a:p>
            <a:endParaRPr lang="en-US" sz="2400" dirty="0"/>
          </a:p>
          <a:p>
            <a:r>
              <a:rPr lang="en-US" sz="2400" dirty="0"/>
              <a:t>National Institute for Occupational Safety and Health (NIOSH) – OSHA’s sister agency</a:t>
            </a:r>
          </a:p>
          <a:p>
            <a:endParaRPr lang="en-US" sz="2400" dirty="0"/>
          </a:p>
          <a:p>
            <a:r>
              <a:rPr lang="en-US" sz="2400" dirty="0"/>
              <a:t>OSHA Training Institute Education Centers</a:t>
            </a:r>
          </a:p>
          <a:p>
            <a:endParaRPr lang="en-US" sz="2400" dirty="0"/>
          </a:p>
          <a:p>
            <a:pPr marL="0" indent="0">
              <a:buNone/>
            </a:pPr>
            <a:r>
              <a:rPr lang="en-US" dirty="0"/>
              <a:t>Standards that Apply OSHA Standards: 29 CFR 1910.67, 29 CFR 1910.269(p), 29 CFR 1926.21, 29 CFR 1926.453, 29 CFR 1926.502. American National Standards Institutes standards: ANSI/SIA A92.2-1969, ANSI/SIA A92.3, ANSI/SIA A92.5, ANSI/SIA A92.6.</a:t>
            </a:r>
          </a:p>
          <a:p>
            <a:pPr marL="0" indent="0">
              <a:buNone/>
            </a:pPr>
            <a:endParaRPr lang="en-US" dirty="0"/>
          </a:p>
        </p:txBody>
      </p:sp>
    </p:spTree>
    <p:extLst>
      <p:ext uri="{BB962C8B-B14F-4D97-AF65-F5344CB8AC3E}">
        <p14:creationId xmlns:p14="http://schemas.microsoft.com/office/powerpoint/2010/main" val="67165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3" name="Title 2" hidden="1">
            <a:extLst>
              <a:ext uri="{FF2B5EF4-FFF2-40B4-BE49-F238E27FC236}">
                <a16:creationId xmlns:a16="http://schemas.microsoft.com/office/drawing/2014/main" id="{66398829-AAFD-44E6-BE24-1672C8965DA6}"/>
              </a:ext>
            </a:extLst>
          </p:cNvPr>
          <p:cNvSpPr>
            <a:spLocks noGrp="1"/>
          </p:cNvSpPr>
          <p:nvPr>
            <p:ph type="title"/>
          </p:nvPr>
        </p:nvSpPr>
        <p:spPr/>
        <p:txBody>
          <a:bodyPr>
            <a:normAutofit fontScale="90000"/>
          </a:bodyPr>
          <a:lstStyle/>
          <a:p>
            <a:pPr rtl="0" eaLnBrk="1" latinLnBrk="0" hangingPunct="1"/>
            <a:r>
              <a:rPr lang="en-US" sz="4400" kern="1200" dirty="0">
                <a:solidFill>
                  <a:srgbClr val="37495F"/>
                </a:solidFill>
                <a:effectLst/>
                <a:latin typeface="Trebuchet MS" panose="020B0603020202020204" pitchFamily="34" charset="0"/>
                <a:ea typeface="+mn-ea"/>
                <a:cs typeface="+mn-cs"/>
              </a:rPr>
              <a:t>Aerial lifts for Construction - Types</a:t>
            </a:r>
            <a:endParaRPr lang="en-US" dirty="0">
              <a:effectLst/>
            </a:endParaRPr>
          </a:p>
          <a:p>
            <a:endParaRPr lang="en-US" dirty="0"/>
          </a:p>
        </p:txBody>
      </p:sp>
      <p:pic>
        <p:nvPicPr>
          <p:cNvPr id="11" name="Picture 10" title="lif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8428" y="1365656"/>
            <a:ext cx="9729216" cy="4791456"/>
          </a:xfrm>
          <a:prstGeom prst="rect">
            <a:avLst/>
          </a:prstGeom>
        </p:spPr>
      </p:pic>
    </p:spTree>
    <p:extLst>
      <p:ext uri="{BB962C8B-B14F-4D97-AF65-F5344CB8AC3E}">
        <p14:creationId xmlns:p14="http://schemas.microsoft.com/office/powerpoint/2010/main" val="404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a:solidFill>
                  <a:srgbClr val="37495F"/>
                </a:solidFill>
              </a:rPr>
              <a:t>Aerial lifts for Construction</a:t>
            </a:r>
            <a:endParaRPr lang="en-US" sz="4400" dirty="0">
              <a:solidFill>
                <a:srgbClr val="37495F"/>
              </a:solidFill>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2345514" cy="707886"/>
          </a:xfrm>
          <a:prstGeom prst="rect">
            <a:avLst/>
          </a:prstGeom>
          <a:noFill/>
        </p:spPr>
        <p:txBody>
          <a:bodyPr wrap="none" rtlCol="0">
            <a:spAutoFit/>
          </a:bodyPr>
          <a:lstStyle/>
          <a:p>
            <a:r>
              <a:rPr lang="en-US" sz="4000" b="1" dirty="0"/>
              <a:t>Man Lifts</a:t>
            </a:r>
          </a:p>
        </p:txBody>
      </p:sp>
      <p:pic>
        <p:nvPicPr>
          <p:cNvPr id="10" name="Picture 9" descr="Picture of a GENIE Manlift">
            <a:extLst>
              <a:ext uri="{FF2B5EF4-FFF2-40B4-BE49-F238E27FC236}">
                <a16:creationId xmlns:a16="http://schemas.microsoft.com/office/drawing/2014/main" id="{0B7F6E9D-13A0-40FE-B389-582B9469E4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62751">
            <a:off x="707216" y="1890048"/>
            <a:ext cx="3433647" cy="4567988"/>
          </a:xfrm>
          <a:prstGeom prst="rect">
            <a:avLst/>
          </a:prstGeom>
        </p:spPr>
      </p:pic>
      <p:sp>
        <p:nvSpPr>
          <p:cNvPr id="2" name="Title 1" hidden="1">
            <a:extLst>
              <a:ext uri="{FF2B5EF4-FFF2-40B4-BE49-F238E27FC236}">
                <a16:creationId xmlns:a16="http://schemas.microsoft.com/office/drawing/2014/main" id="{094EF66C-D4D8-4E49-A80A-8EC9C300608B}"/>
              </a:ext>
            </a:extLst>
          </p:cNvPr>
          <p:cNvSpPr>
            <a:spLocks noGrp="1"/>
          </p:cNvSpPr>
          <p:nvPr>
            <p:ph type="title"/>
          </p:nvPr>
        </p:nvSpPr>
        <p:spPr/>
        <p:txBody>
          <a:bodyPr>
            <a:normAutofit fontScale="90000"/>
          </a:bodyPr>
          <a:lstStyle/>
          <a:p>
            <a:pPr rtl="0" eaLnBrk="1" latinLnBrk="0" hangingPunct="1"/>
            <a:r>
              <a:rPr lang="en-US" sz="4400" kern="1200" dirty="0">
                <a:solidFill>
                  <a:srgbClr val="37495F"/>
                </a:solidFill>
                <a:effectLst/>
                <a:latin typeface="Trebuchet MS" panose="020B0603020202020204" pitchFamily="34" charset="0"/>
                <a:ea typeface="+mn-ea"/>
                <a:cs typeface="+mn-cs"/>
              </a:rPr>
              <a:t>Aerial lifts for Construction – Man Lifts</a:t>
            </a:r>
            <a:endParaRPr lang="en-US" dirty="0">
              <a:effectLst/>
            </a:endParaRPr>
          </a:p>
          <a:p>
            <a:endParaRPr lang="en-US" dirty="0"/>
          </a:p>
        </p:txBody>
      </p:sp>
      <p:pic>
        <p:nvPicPr>
          <p:cNvPr id="6" name="Content Placeholder 5" descr="Picture of a GENIE Manlift">
            <a:extLst>
              <a:ext uri="{FF2B5EF4-FFF2-40B4-BE49-F238E27FC236}">
                <a16:creationId xmlns:a16="http://schemas.microsoft.com/office/drawing/2014/main" id="{535A5B47-02CC-4FE8-B8BB-282DEDC121C4}"/>
              </a:ext>
            </a:extLst>
          </p:cNvPr>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a:stretch/>
        </p:blipFill>
        <p:spPr>
          <a:xfrm>
            <a:off x="8957239" y="1709509"/>
            <a:ext cx="2895600" cy="4213225"/>
          </a:xfrm>
          <a:prstGeom prst="rect">
            <a:avLst/>
          </a:prstGeom>
          <a:ln>
            <a:noFill/>
          </a:ln>
          <a:effectLst>
            <a:outerShdw blurRad="292100" dist="139700" dir="2700000" algn="tl" rotWithShape="0">
              <a:srgbClr val="333333">
                <a:alpha val="65000"/>
              </a:srgbClr>
            </a:outerShdw>
          </a:effectLst>
        </p:spPr>
      </p:pic>
      <p:pic>
        <p:nvPicPr>
          <p:cNvPr id="14" name="Picture 13" descr="Picture of a GENIE Manlift">
            <a:extLst>
              <a:ext uri="{FF2B5EF4-FFF2-40B4-BE49-F238E27FC236}">
                <a16:creationId xmlns:a16="http://schemas.microsoft.com/office/drawing/2014/main" id="{EE14E973-E55A-4620-9107-38F2C20A42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9976" y="1709509"/>
            <a:ext cx="3009138" cy="4212793"/>
          </a:xfrm>
          <a:prstGeom prst="rect">
            <a:avLst/>
          </a:prstGeom>
        </p:spPr>
      </p:pic>
    </p:spTree>
    <p:extLst>
      <p:ext uri="{BB962C8B-B14F-4D97-AF65-F5344CB8AC3E}">
        <p14:creationId xmlns:p14="http://schemas.microsoft.com/office/powerpoint/2010/main" val="8214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3018775" cy="707886"/>
          </a:xfrm>
          <a:prstGeom prst="rect">
            <a:avLst/>
          </a:prstGeom>
          <a:noFill/>
        </p:spPr>
        <p:txBody>
          <a:bodyPr wrap="none" rtlCol="0">
            <a:spAutoFit/>
          </a:bodyPr>
          <a:lstStyle/>
          <a:p>
            <a:r>
              <a:rPr lang="en-US" sz="4000" b="1" dirty="0"/>
              <a:t>Scissor Lifts</a:t>
            </a:r>
          </a:p>
        </p:txBody>
      </p:sp>
      <p:sp>
        <p:nvSpPr>
          <p:cNvPr id="2" name="Title 1" hidden="1">
            <a:extLst>
              <a:ext uri="{FF2B5EF4-FFF2-40B4-BE49-F238E27FC236}">
                <a16:creationId xmlns:a16="http://schemas.microsoft.com/office/drawing/2014/main" id="{51183F56-7897-437B-884F-C8086072DA38}"/>
              </a:ext>
            </a:extLst>
          </p:cNvPr>
          <p:cNvSpPr>
            <a:spLocks noGrp="1"/>
          </p:cNvSpPr>
          <p:nvPr>
            <p:ph type="title"/>
          </p:nvPr>
        </p:nvSpPr>
        <p:spPr/>
        <p:txBody>
          <a:bodyPr>
            <a:normAutofit fontScale="90000"/>
          </a:bodyPr>
          <a:lstStyle/>
          <a:p>
            <a:pPr rtl="0" eaLnBrk="1" latinLnBrk="0" hangingPunct="1"/>
            <a:r>
              <a:rPr lang="en-US" sz="4400" kern="1200" dirty="0">
                <a:solidFill>
                  <a:srgbClr val="37495F"/>
                </a:solidFill>
                <a:effectLst/>
                <a:latin typeface="Trebuchet MS" panose="020B0603020202020204" pitchFamily="34" charset="0"/>
                <a:ea typeface="+mn-ea"/>
                <a:cs typeface="+mn-cs"/>
              </a:rPr>
              <a:t>Aerial lifts for Construction – Scissor Lifts</a:t>
            </a:r>
            <a:endParaRPr lang="en-US" dirty="0">
              <a:effectLst/>
            </a:endParaRPr>
          </a:p>
          <a:p>
            <a:endParaRPr lang="en-US" dirty="0"/>
          </a:p>
        </p:txBody>
      </p:sp>
      <p:pic>
        <p:nvPicPr>
          <p:cNvPr id="7" name="Content Placeholder 6" descr="Picture of a JLG Scissor Lift">
            <a:extLst>
              <a:ext uri="{FF2B5EF4-FFF2-40B4-BE49-F238E27FC236}">
                <a16:creationId xmlns:a16="http://schemas.microsoft.com/office/drawing/2014/main" id="{0499BF5D-DAC5-42F8-B329-831DD8144E9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908175"/>
            <a:ext cx="4354513" cy="4354513"/>
          </a:xfrm>
          <a:prstGeom prst="rect">
            <a:avLst/>
          </a:prstGeom>
          <a:ln>
            <a:noFill/>
          </a:ln>
          <a:effectLst>
            <a:softEdge rad="112500"/>
          </a:effectLst>
        </p:spPr>
      </p:pic>
      <p:pic>
        <p:nvPicPr>
          <p:cNvPr id="13" name="Picture 12" descr="Picture of a Large Genie Lift in the air">
            <a:extLst>
              <a:ext uri="{FF2B5EF4-FFF2-40B4-BE49-F238E27FC236}">
                <a16:creationId xmlns:a16="http://schemas.microsoft.com/office/drawing/2014/main" id="{0E70D771-A522-43E3-BC0D-ACD521DD82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9268" y="1464096"/>
            <a:ext cx="2836283" cy="4907141"/>
          </a:xfrm>
          <a:prstGeom prst="rect">
            <a:avLst/>
          </a:prstGeom>
          <a:ln>
            <a:noFill/>
          </a:ln>
          <a:effectLst>
            <a:outerShdw blurRad="292100" dist="139700" dir="2700000" algn="tl" rotWithShape="0">
              <a:srgbClr val="333333">
                <a:alpha val="65000"/>
              </a:srgbClr>
            </a:outerShdw>
          </a:effectLst>
        </p:spPr>
      </p:pic>
      <p:pic>
        <p:nvPicPr>
          <p:cNvPr id="11" name="Picture 10" descr="Picture of a JLG Scissor lift extended  ">
            <a:extLst>
              <a:ext uri="{FF2B5EF4-FFF2-40B4-BE49-F238E27FC236}">
                <a16:creationId xmlns:a16="http://schemas.microsoft.com/office/drawing/2014/main" id="{E1147869-F0E7-41B5-931E-378D6A1AFD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49124" y="1250667"/>
            <a:ext cx="2115624" cy="5334000"/>
          </a:xfrm>
          <a:prstGeom prst="rect">
            <a:avLst/>
          </a:prstGeom>
          <a:ln>
            <a:noFill/>
          </a:ln>
          <a:effectLst>
            <a:softEdge rad="112500"/>
          </a:effectLst>
        </p:spPr>
      </p:pic>
    </p:spTree>
    <p:extLst>
      <p:ext uri="{BB962C8B-B14F-4D97-AF65-F5344CB8AC3E}">
        <p14:creationId xmlns:p14="http://schemas.microsoft.com/office/powerpoint/2010/main" val="334048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a:solidFill>
                  <a:srgbClr val="37495F"/>
                </a:solidFill>
              </a:rPr>
              <a:t>Aerial lifts for Construction</a:t>
            </a:r>
            <a:endParaRPr lang="en-US" sz="4400" dirty="0">
              <a:solidFill>
                <a:srgbClr val="37495F"/>
              </a:solidFill>
            </a:endParaRPr>
          </a:p>
        </p:txBody>
      </p:sp>
      <p:sp>
        <p:nvSpPr>
          <p:cNvPr id="4" name="TextBox 3">
            <a:extLst>
              <a:ext uri="{FF2B5EF4-FFF2-40B4-BE49-F238E27FC236}">
                <a16:creationId xmlns:a16="http://schemas.microsoft.com/office/drawing/2014/main" id="{E5490246-9583-4259-8493-4BF4C4CEC0E0}"/>
              </a:ext>
            </a:extLst>
          </p:cNvPr>
          <p:cNvSpPr txBox="1"/>
          <p:nvPr/>
        </p:nvSpPr>
        <p:spPr>
          <a:xfrm>
            <a:off x="842597" y="1001623"/>
            <a:ext cx="2714205" cy="707886"/>
          </a:xfrm>
          <a:prstGeom prst="rect">
            <a:avLst/>
          </a:prstGeom>
          <a:noFill/>
        </p:spPr>
        <p:txBody>
          <a:bodyPr wrap="none" rtlCol="0">
            <a:spAutoFit/>
          </a:bodyPr>
          <a:lstStyle/>
          <a:p>
            <a:r>
              <a:rPr lang="en-US" sz="4000" b="1" dirty="0"/>
              <a:t>Boom Lifts</a:t>
            </a:r>
          </a:p>
        </p:txBody>
      </p:sp>
      <p:sp>
        <p:nvSpPr>
          <p:cNvPr id="3" name="Title 2" hidden="1">
            <a:extLst>
              <a:ext uri="{FF2B5EF4-FFF2-40B4-BE49-F238E27FC236}">
                <a16:creationId xmlns:a16="http://schemas.microsoft.com/office/drawing/2014/main" id="{F06721BB-D995-4AF5-9761-149C6FA17AFE}"/>
              </a:ext>
            </a:extLst>
          </p:cNvPr>
          <p:cNvSpPr>
            <a:spLocks noGrp="1"/>
          </p:cNvSpPr>
          <p:nvPr>
            <p:ph type="title"/>
          </p:nvPr>
        </p:nvSpPr>
        <p:spPr/>
        <p:txBody>
          <a:bodyPr>
            <a:normAutofit fontScale="90000"/>
          </a:bodyPr>
          <a:lstStyle/>
          <a:p>
            <a:pPr rtl="0" eaLnBrk="1" latinLnBrk="0" hangingPunct="1"/>
            <a:r>
              <a:rPr lang="en-US" sz="4400" kern="1200" dirty="0">
                <a:solidFill>
                  <a:srgbClr val="37495F"/>
                </a:solidFill>
                <a:effectLst/>
                <a:latin typeface="Trebuchet MS" panose="020B0603020202020204" pitchFamily="34" charset="0"/>
                <a:ea typeface="+mn-ea"/>
                <a:cs typeface="+mn-cs"/>
              </a:rPr>
              <a:t>Aerial lifts for Construction – Boom Lifts</a:t>
            </a:r>
            <a:endParaRPr lang="en-US" dirty="0">
              <a:effectLst/>
            </a:endParaRPr>
          </a:p>
          <a:p>
            <a:endParaRPr lang="en-US" dirty="0"/>
          </a:p>
        </p:txBody>
      </p:sp>
      <p:pic>
        <p:nvPicPr>
          <p:cNvPr id="6" name="Content Placeholder 5" descr="Picture of a JLG Boom Lift Extended ">
            <a:extLst>
              <a:ext uri="{FF2B5EF4-FFF2-40B4-BE49-F238E27FC236}">
                <a16:creationId xmlns:a16="http://schemas.microsoft.com/office/drawing/2014/main" id="{1C8C408D-5936-4ADC-9882-A054E588E621}"/>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639888"/>
            <a:ext cx="5086350" cy="5006975"/>
          </a:xfrm>
        </p:spPr>
      </p:pic>
      <p:pic>
        <p:nvPicPr>
          <p:cNvPr id="16" name="Picture 15" descr="Picture of a JLG Boom Lift Extended">
            <a:extLst>
              <a:ext uri="{FF2B5EF4-FFF2-40B4-BE49-F238E27FC236}">
                <a16:creationId xmlns:a16="http://schemas.microsoft.com/office/drawing/2014/main" id="{2086A9F6-13C1-4C36-984C-8DFF269B5A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42982" y="2434217"/>
            <a:ext cx="6858000" cy="4513589"/>
          </a:xfrm>
          <a:prstGeom prst="rect">
            <a:avLst/>
          </a:prstGeom>
        </p:spPr>
      </p:pic>
      <p:pic>
        <p:nvPicPr>
          <p:cNvPr id="10" name="Picture 9" descr="Picture of a  Boom Lift Extended">
            <a:extLst>
              <a:ext uri="{FF2B5EF4-FFF2-40B4-BE49-F238E27FC236}">
                <a16:creationId xmlns:a16="http://schemas.microsoft.com/office/drawing/2014/main" id="{7632100A-5FEE-414D-B6F3-9D4D2C1DD0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9646" y="1131610"/>
            <a:ext cx="3367987" cy="2525990"/>
          </a:xfrm>
          <a:prstGeom prst="rect">
            <a:avLst/>
          </a:prstGeom>
          <a:ln>
            <a:noFill/>
          </a:ln>
          <a:effectLst>
            <a:softEdge rad="112500"/>
          </a:effectLst>
        </p:spPr>
      </p:pic>
    </p:spTree>
    <p:extLst>
      <p:ext uri="{BB962C8B-B14F-4D97-AF65-F5344CB8AC3E}">
        <p14:creationId xmlns:p14="http://schemas.microsoft.com/office/powerpoint/2010/main" val="130336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4919268" y="182556"/>
            <a:ext cx="7100021" cy="769441"/>
          </a:xfrm>
          <a:prstGeom prst="rect">
            <a:avLst/>
          </a:prstGeom>
          <a:noFill/>
          <a:ln w="25400">
            <a:solidFill>
              <a:schemeClr val="accent1"/>
            </a:solidFill>
          </a:ln>
        </p:spPr>
        <p:txBody>
          <a:bodyPr wrap="none" rtlCol="0">
            <a:spAutoFit/>
          </a:bodyPr>
          <a:lstStyle/>
          <a:p>
            <a:r>
              <a:rPr lang="en-US" sz="4400" dirty="0">
                <a:solidFill>
                  <a:srgbClr val="37495F"/>
                </a:solidFill>
              </a:rPr>
              <a:t>Aerial lifts for Construction</a:t>
            </a:r>
          </a:p>
        </p:txBody>
      </p:sp>
      <p:sp>
        <p:nvSpPr>
          <p:cNvPr id="2" name="TextBox 1">
            <a:extLst>
              <a:ext uri="{FF2B5EF4-FFF2-40B4-BE49-F238E27FC236}">
                <a16:creationId xmlns:a16="http://schemas.microsoft.com/office/drawing/2014/main" id="{0147C0A4-01D2-4B08-B21E-89D424EE3837}"/>
              </a:ext>
            </a:extLst>
          </p:cNvPr>
          <p:cNvSpPr txBox="1"/>
          <p:nvPr/>
        </p:nvSpPr>
        <p:spPr>
          <a:xfrm>
            <a:off x="1489586" y="837886"/>
            <a:ext cx="2621230" cy="769441"/>
          </a:xfrm>
          <a:prstGeom prst="rect">
            <a:avLst/>
          </a:prstGeom>
          <a:noFill/>
        </p:spPr>
        <p:txBody>
          <a:bodyPr wrap="none" rtlCol="0">
            <a:spAutoFit/>
          </a:bodyPr>
          <a:lstStyle/>
          <a:p>
            <a:r>
              <a:rPr lang="en-US" sz="4400" b="1" u="sng" dirty="0"/>
              <a:t>Selection</a:t>
            </a:r>
          </a:p>
        </p:txBody>
      </p:sp>
      <p:sp>
        <p:nvSpPr>
          <p:cNvPr id="4" name="Title 3" hidden="1">
            <a:extLst>
              <a:ext uri="{FF2B5EF4-FFF2-40B4-BE49-F238E27FC236}">
                <a16:creationId xmlns:a16="http://schemas.microsoft.com/office/drawing/2014/main" id="{9FAFBD55-33F5-4518-A74E-5946DA8CEC9B}"/>
              </a:ext>
            </a:extLst>
          </p:cNvPr>
          <p:cNvSpPr>
            <a:spLocks noGrp="1"/>
          </p:cNvSpPr>
          <p:nvPr>
            <p:ph type="title"/>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Selection</a:t>
            </a:r>
            <a:r>
              <a:rPr lang="en-US" baseline="0" dirty="0"/>
              <a:t> of </a:t>
            </a:r>
            <a:r>
              <a:rPr lang="en-US" sz="3600" kern="1200" dirty="0">
                <a:solidFill>
                  <a:schemeClr val="accent1"/>
                </a:solidFill>
                <a:effectLst/>
                <a:latin typeface="+mj-lt"/>
                <a:ea typeface="+mj-ea"/>
                <a:cs typeface="+mj-cs"/>
              </a:rPr>
              <a:t>Aerial lifts for Construction</a:t>
            </a:r>
            <a:endParaRPr lang="en-US" dirty="0">
              <a:effectLst/>
            </a:endParaRP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689552" y="2164917"/>
            <a:ext cx="10442575" cy="4246562"/>
          </a:xfrm>
        </p:spPr>
        <p:txBody>
          <a:bodyPr/>
          <a:lstStyle/>
          <a:p>
            <a:pPr marL="0" indent="0" fontAlgn="base">
              <a:buNone/>
            </a:pPr>
            <a:r>
              <a:rPr lang="en-US" sz="2400" dirty="0"/>
              <a:t>When deciding which Aerial Lift to choose for your specific job, the height and the reach requirements, outdoor or indoor working environments, and the weight capacity you’ll need for your particular job will tell you which type of equipment you need.</a:t>
            </a:r>
          </a:p>
          <a:p>
            <a:pPr marL="0" indent="0" fontAlgn="base">
              <a:buNone/>
            </a:pPr>
            <a:endParaRPr lang="en-US" sz="2400" dirty="0"/>
          </a:p>
          <a:p>
            <a:pPr fontAlgn="base"/>
            <a:endParaRPr lang="en-US" dirty="0"/>
          </a:p>
          <a:p>
            <a:pPr marL="0" indent="0" algn="ctr" fontAlgn="base">
              <a:buNone/>
            </a:pPr>
            <a:r>
              <a:rPr lang="en-US" sz="2800" b="1" i="1" u="sng" dirty="0"/>
              <a:t>You will need to train your employees on how to operate specific types of aerial lifts properly and safely.</a:t>
            </a:r>
          </a:p>
        </p:txBody>
      </p:sp>
    </p:spTree>
    <p:extLst>
      <p:ext uri="{BB962C8B-B14F-4D97-AF65-F5344CB8AC3E}">
        <p14:creationId xmlns:p14="http://schemas.microsoft.com/office/powerpoint/2010/main" val="27810216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Widescreen</PresentationFormat>
  <Paragraphs>354</Paragraphs>
  <Slides>44</Slides>
  <Notes>44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44</vt:i4>
      </vt:variant>
    </vt:vector>
  </HeadingPairs>
  <TitlesOfParts>
    <vt:vector size="63" baseType="lpstr">
      <vt:lpstr>Malgun Gothic</vt:lpstr>
      <vt:lpstr>Arial</vt:lpstr>
      <vt:lpstr>Arial Black</vt:lpstr>
      <vt:lpstr>Calibri</vt:lpstr>
      <vt:lpstr>Century Gothic</vt:lpstr>
      <vt:lpstr>Helvetica Neue</vt:lpstr>
      <vt:lpstr>inherit</vt:lpstr>
      <vt:lpstr>Lucida Sans Unicode</vt:lpstr>
      <vt:lpstr>nimbus-sans</vt:lpstr>
      <vt:lpstr>Roboto</vt:lpstr>
      <vt:lpstr>Segoe UI</vt:lpstr>
      <vt:lpstr>Segoe UI Black</vt:lpstr>
      <vt:lpstr>Segoe UI Light</vt:lpstr>
      <vt:lpstr>Segoe UI Semibold</vt:lpstr>
      <vt:lpstr>Times New Roman</vt:lpstr>
      <vt:lpstr>Trebuchet MS</vt:lpstr>
      <vt:lpstr>Wingdings</vt:lpstr>
      <vt:lpstr>Wingdings 3</vt:lpstr>
      <vt:lpstr>Facet</vt:lpstr>
      <vt:lpstr>   Aerial Lifts  in Construction</vt:lpstr>
      <vt:lpstr>Disclaimer</vt:lpstr>
      <vt:lpstr>Welcome</vt:lpstr>
      <vt:lpstr>Module-1</vt:lpstr>
      <vt:lpstr>Aerial lifts for Construction - Types </vt:lpstr>
      <vt:lpstr>Aerial lifts for Construction – Man Lifts </vt:lpstr>
      <vt:lpstr>Aerial lifts for Construction – Scissor Lifts </vt:lpstr>
      <vt:lpstr>Aerial lifts for Construction – Boom Lifts </vt:lpstr>
      <vt:lpstr>Selection of Aerial lifts for Construction</vt:lpstr>
      <vt:lpstr>Module-2</vt:lpstr>
      <vt:lpstr>Care &amp; Inspections</vt:lpstr>
      <vt:lpstr>Pre-start Inspection </vt:lpstr>
      <vt:lpstr>Pre-start Inspection – Part 2</vt:lpstr>
      <vt:lpstr>Pre-start Inspection – Part 3</vt:lpstr>
      <vt:lpstr>Pre-start Inspection – Part 4</vt:lpstr>
      <vt:lpstr>Pre-start Inspection – Part 5</vt:lpstr>
      <vt:lpstr>Module-3</vt:lpstr>
      <vt:lpstr>Safe Operation</vt:lpstr>
      <vt:lpstr>Safe Operation - Part 2</vt:lpstr>
      <vt:lpstr>Safe Operation – Part 3</vt:lpstr>
      <vt:lpstr>Safe Operation – Part 4</vt:lpstr>
      <vt:lpstr>Safe Operation – Part 5</vt:lpstr>
      <vt:lpstr>Safe Operation – Part 6</vt:lpstr>
      <vt:lpstr>Safe Operation – Part 7</vt:lpstr>
      <vt:lpstr>Safe Operation – Part 8</vt:lpstr>
      <vt:lpstr>Safe Operation – Part 9</vt:lpstr>
      <vt:lpstr>Safe Operation – Part 10</vt:lpstr>
      <vt:lpstr>Safe Operation – Part 11</vt:lpstr>
      <vt:lpstr>Fall Protection </vt:lpstr>
      <vt:lpstr>HIERARCHY OF FALL PROTECTION</vt:lpstr>
      <vt:lpstr>Personal Fall Arrest Systems (PFAS)</vt:lpstr>
      <vt:lpstr>Personal Fall Arrest Systems (PFAS) – Part 2</vt:lpstr>
      <vt:lpstr>Personal Fall Arrest Systems (PFAS) – Part 3</vt:lpstr>
      <vt:lpstr>Personal Fall Arrest Systems (PFAS) – Part 4</vt:lpstr>
      <vt:lpstr>Review</vt:lpstr>
      <vt:lpstr>Knowledge Check</vt:lpstr>
      <vt:lpstr>Knowledge Check – Part 2</vt:lpstr>
      <vt:lpstr>Knowledge Check – Part 3</vt:lpstr>
      <vt:lpstr>Knowledge Check – Part 4</vt:lpstr>
      <vt:lpstr>Knowledge Check – Part 5</vt:lpstr>
      <vt:lpstr>Knowledge Check – Part 6</vt:lpstr>
      <vt:lpstr>Knowledge Check – Part 7</vt:lpstr>
      <vt:lpstr>Knowledge Check – Part 8</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2018-12-21T18:04:30Z</dcterms:created>
  <dcterms:modified xsi:type="dcterms:W3CDTF">2021-07-08T14:27:15Z</dcterms:modified>
  <cp:contentStatus/>
</cp:coreProperties>
</file>